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4"/>
  </p:notesMasterIdLst>
  <p:handoutMasterIdLst>
    <p:handoutMasterId r:id="rId65"/>
  </p:handoutMasterIdLst>
  <p:sldIdLst>
    <p:sldId id="603" r:id="rId8"/>
    <p:sldId id="2380" r:id="rId9"/>
    <p:sldId id="2381" r:id="rId10"/>
    <p:sldId id="739" r:id="rId11"/>
    <p:sldId id="2435" r:id="rId12"/>
    <p:sldId id="2467" r:id="rId13"/>
    <p:sldId id="2439" r:id="rId14"/>
    <p:sldId id="2440" r:id="rId15"/>
    <p:sldId id="2443" r:id="rId16"/>
    <p:sldId id="2444" r:id="rId17"/>
    <p:sldId id="2441" r:id="rId18"/>
    <p:sldId id="2450" r:id="rId19"/>
    <p:sldId id="2460" r:id="rId20"/>
    <p:sldId id="2442" r:id="rId21"/>
    <p:sldId id="2481" r:id="rId22"/>
    <p:sldId id="2482" r:id="rId23"/>
    <p:sldId id="2464" r:id="rId24"/>
    <p:sldId id="2425" r:id="rId25"/>
    <p:sldId id="2466" r:id="rId26"/>
    <p:sldId id="2438" r:id="rId27"/>
    <p:sldId id="2483" r:id="rId28"/>
    <p:sldId id="2484" r:id="rId29"/>
    <p:sldId id="2465" r:id="rId30"/>
    <p:sldId id="2485" r:id="rId31"/>
    <p:sldId id="2486" r:id="rId32"/>
    <p:sldId id="2433" r:id="rId33"/>
    <p:sldId id="2454" r:id="rId34"/>
    <p:sldId id="2361" r:id="rId35"/>
    <p:sldId id="2468" r:id="rId36"/>
    <p:sldId id="2469" r:id="rId37"/>
    <p:sldId id="2376" r:id="rId38"/>
    <p:sldId id="2470" r:id="rId39"/>
    <p:sldId id="2377" r:id="rId40"/>
    <p:sldId id="2378" r:id="rId41"/>
    <p:sldId id="2471" r:id="rId42"/>
    <p:sldId id="2472" r:id="rId43"/>
    <p:sldId id="2475" r:id="rId44"/>
    <p:sldId id="2473" r:id="rId45"/>
    <p:sldId id="2476" r:id="rId46"/>
    <p:sldId id="2478" r:id="rId47"/>
    <p:sldId id="2477" r:id="rId48"/>
    <p:sldId id="2479" r:id="rId49"/>
    <p:sldId id="2480" r:id="rId50"/>
    <p:sldId id="2487" r:id="rId51"/>
    <p:sldId id="2448" r:id="rId52"/>
    <p:sldId id="2489" r:id="rId53"/>
    <p:sldId id="2488" r:id="rId54"/>
    <p:sldId id="2490" r:id="rId55"/>
    <p:sldId id="2491" r:id="rId56"/>
    <p:sldId id="2492" r:id="rId57"/>
    <p:sldId id="2493" r:id="rId58"/>
    <p:sldId id="2494" r:id="rId59"/>
    <p:sldId id="2461" r:id="rId60"/>
    <p:sldId id="2379" r:id="rId61"/>
    <p:sldId id="2445" r:id="rId62"/>
    <p:sldId id="582" r:id="rId6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66BA36"/>
    <a:srgbClr val="221815"/>
    <a:srgbClr val="E9002F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04" autoAdjust="0"/>
    <p:restoredTop sz="96291" autoAdjust="0"/>
  </p:normalViewPr>
  <p:slideViewPr>
    <p:cSldViewPr snapToGrid="0" snapToObjects="1">
      <p:cViewPr varScale="1">
        <p:scale>
          <a:sx n="119" d="100"/>
          <a:sy n="119" d="100"/>
        </p:scale>
        <p:origin x="20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schematic-illustration-of-Butterfly-All-Reduce_fig1_349787203" TargetMode="External"/><Relationship Id="rId2" Type="http://schemas.openxmlformats.org/officeDocument/2006/relationships/hyperlink" Target="https://arxiv.org/html/2401.09356v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30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集合通信算法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457" y="1436985"/>
            <a:ext cx="2865000" cy="6736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CV</a:t>
            </a:r>
            <a:r>
              <a:rPr lang="zh-CN" altLang="en-US" dirty="0"/>
              <a:t> 模型</a:t>
            </a:r>
            <a:r>
              <a:rPr lang="en-US" altLang="zh-CN" dirty="0"/>
              <a:t>--</a:t>
            </a:r>
            <a:r>
              <a:rPr lang="zh-CN" altLang="en-US" dirty="0"/>
              <a:t>进入成熟期</a:t>
            </a:r>
          </a:p>
        </p:txBody>
      </p:sp>
      <p:sp>
        <p:nvSpPr>
          <p:cNvPr id="2" name="内容占位符 7">
            <a:extLst>
              <a:ext uri="{FF2B5EF4-FFF2-40B4-BE49-F238E27FC236}">
                <a16:creationId xmlns:a16="http://schemas.microsoft.com/office/drawing/2014/main" id="{F1DF4AA2-E3DD-CDF8-5824-CB311A8B9BF1}"/>
              </a:ext>
            </a:extLst>
          </p:cNvPr>
          <p:cNvSpPr txBox="1">
            <a:spLocks/>
          </p:cNvSpPr>
          <p:nvPr/>
        </p:nvSpPr>
        <p:spPr>
          <a:xfrm>
            <a:off x="4546208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推荐模型</a:t>
            </a:r>
            <a:r>
              <a:rPr lang="en-US" altLang="zh-CN" dirty="0"/>
              <a:t>--</a:t>
            </a:r>
            <a:r>
              <a:rPr lang="zh-CN" altLang="en-US" dirty="0"/>
              <a:t>大规模应用</a:t>
            </a:r>
          </a:p>
        </p:txBody>
      </p:sp>
      <p:sp>
        <p:nvSpPr>
          <p:cNvPr id="3" name="内容占位符 7">
            <a:extLst>
              <a:ext uri="{FF2B5EF4-FFF2-40B4-BE49-F238E27FC236}">
                <a16:creationId xmlns:a16="http://schemas.microsoft.com/office/drawing/2014/main" id="{94076FD1-C173-2989-EFE7-891868CD2CEE}"/>
              </a:ext>
            </a:extLst>
          </p:cNvPr>
          <p:cNvSpPr txBox="1">
            <a:spLocks/>
          </p:cNvSpPr>
          <p:nvPr/>
        </p:nvSpPr>
        <p:spPr>
          <a:xfrm>
            <a:off x="8529021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大模型</a:t>
            </a:r>
            <a:r>
              <a:rPr lang="en-US" altLang="zh-CN" dirty="0"/>
              <a:t>—</a:t>
            </a:r>
            <a:r>
              <a:rPr lang="zh-CN" altLang="en-US" dirty="0"/>
              <a:t>快速发展期</a:t>
            </a:r>
          </a:p>
        </p:txBody>
      </p:sp>
      <p:sp>
        <p:nvSpPr>
          <p:cNvPr id="4" name="内容占位符 7">
            <a:extLst>
              <a:ext uri="{FF2B5EF4-FFF2-40B4-BE49-F238E27FC236}">
                <a16:creationId xmlns:a16="http://schemas.microsoft.com/office/drawing/2014/main" id="{B1D597DD-1CFA-D830-3D38-71B5D09F6E14}"/>
              </a:ext>
            </a:extLst>
          </p:cNvPr>
          <p:cNvSpPr txBox="1">
            <a:spLocks/>
          </p:cNvSpPr>
          <p:nvPr/>
        </p:nvSpPr>
        <p:spPr>
          <a:xfrm>
            <a:off x="610457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600" dirty="0"/>
              <a:t>数据并行，模型参数少，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reduce </a:t>
            </a:r>
            <a:r>
              <a:rPr lang="zh-CN" altLang="en-US" sz="1600" dirty="0"/>
              <a:t>为主，参数面规模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4BB96C77-C0AA-45CB-174C-4E5324B48C19}"/>
              </a:ext>
            </a:extLst>
          </p:cNvPr>
          <p:cNvSpPr txBox="1">
            <a:spLocks/>
          </p:cNvSpPr>
          <p:nvPr/>
        </p:nvSpPr>
        <p:spPr>
          <a:xfrm>
            <a:off x="4546208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Embedding</a:t>
            </a:r>
            <a:r>
              <a:rPr lang="zh-CN" altLang="en-US" sz="1600" dirty="0"/>
              <a:t> 并行</a:t>
            </a:r>
            <a:r>
              <a:rPr lang="en-US" altLang="zh-CN" sz="1600" dirty="0"/>
              <a:t> All2All</a:t>
            </a:r>
            <a:r>
              <a:rPr lang="zh-CN" altLang="en-US" sz="1600" dirty="0"/>
              <a:t>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137E9527-07A1-1714-99E0-C905F2712B02}"/>
              </a:ext>
            </a:extLst>
          </p:cNvPr>
          <p:cNvSpPr txBox="1">
            <a:spLocks/>
          </p:cNvSpPr>
          <p:nvPr/>
        </p:nvSpPr>
        <p:spPr>
          <a:xfrm>
            <a:off x="8529021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PTDES</a:t>
            </a:r>
            <a:r>
              <a:rPr lang="zh-CN" altLang="en-US" sz="1600" dirty="0"/>
              <a:t>混合并行，集合通信都有使用，参数规模</a:t>
            </a:r>
            <a:r>
              <a:rPr lang="en-US" altLang="zh-CN" sz="1600" dirty="0"/>
              <a:t>&lt;32K</a:t>
            </a:r>
          </a:p>
        </p:txBody>
      </p:sp>
      <p:pic>
        <p:nvPicPr>
          <p:cNvPr id="1026" name="Picture 2" descr="Model Parallelism — transformers 4.12.5 documentation">
            <a:extLst>
              <a:ext uri="{FF2B5EF4-FFF2-40B4-BE49-F238E27FC236}">
                <a16:creationId xmlns:a16="http://schemas.microsoft.com/office/drawing/2014/main" id="{3AAC05F7-9025-0E7B-319F-64B9A64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40" y="2620243"/>
            <a:ext cx="3637963" cy="21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lerating Embedding with the HugeCTR TensorFlow Embedding Plugin |  NVIDIA Technical Blog">
            <a:extLst>
              <a:ext uri="{FF2B5EF4-FFF2-40B4-BE49-F238E27FC236}">
                <a16:creationId xmlns:a16="http://schemas.microsoft.com/office/drawing/2014/main" id="{AC1B8920-7A56-10B3-2670-89D5ADB0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4490201" y="2564296"/>
            <a:ext cx="2977014" cy="2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PyTorch distributed | Semantic Scholar">
            <a:extLst>
              <a:ext uri="{FF2B5EF4-FFF2-40B4-BE49-F238E27FC236}">
                <a16:creationId xmlns:a16="http://schemas.microsoft.com/office/drawing/2014/main" id="{4C9B9A2C-7D47-724C-AA07-A43D939C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6"/>
          <a:stretch/>
        </p:blipFill>
        <p:spPr bwMode="auto">
          <a:xfrm>
            <a:off x="416260" y="2659098"/>
            <a:ext cx="3253394" cy="19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组网形成不同的网络拓扑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1696759-B73C-055D-5EF3-93066DE1B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基于不同的</a:t>
            </a:r>
            <a:r>
              <a:rPr lang="en-US" altLang="zh-CN" dirty="0"/>
              <a:t> AI</a:t>
            </a:r>
            <a:r>
              <a:rPr lang="zh-CN" altLang="en-US" dirty="0"/>
              <a:t> 场景，组网需求不同，其中大模型对组网要求极高；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7E574-F877-B94A-36E1-B101E55A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9" y="3508513"/>
            <a:ext cx="7772400" cy="2765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3CBF8-6727-2AEB-5EF5-F4D54289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9" y="1947123"/>
            <a:ext cx="7772400" cy="1529805"/>
          </a:xfrm>
          <a:prstGeom prst="rect">
            <a:avLst/>
          </a:prstGeom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8968872" y="2712025"/>
            <a:ext cx="2865000" cy="206878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超节点 </a:t>
            </a:r>
            <a:r>
              <a:rPr lang="en-US" altLang="zh-CN" sz="1800" dirty="0"/>
              <a:t>SuperPOD</a:t>
            </a:r>
          </a:p>
          <a:p>
            <a:pPr algn="ctr"/>
            <a:r>
              <a:rPr lang="zh-CN" altLang="en-US" sz="1800" dirty="0"/>
              <a:t>大规模组网</a:t>
            </a:r>
            <a:endParaRPr lang="en-US" altLang="zh-CN" sz="1800" dirty="0"/>
          </a:p>
          <a:p>
            <a:pPr algn="ctr"/>
            <a:r>
              <a:rPr lang="zh-CN" altLang="en-US" sz="1800" dirty="0"/>
              <a:t>通信拓扑结合</a:t>
            </a:r>
            <a:endParaRPr lang="en-US" altLang="zh-CN" sz="1800" dirty="0"/>
          </a:p>
          <a:p>
            <a:pPr algn="ctr"/>
            <a:r>
              <a:rPr lang="zh-CN" altLang="en-US" sz="1800" dirty="0"/>
              <a:t>高速互联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4C851E-AC2C-77BC-4707-9C316589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CD2FB0D-4605-21BB-6A7B-9CA65DEF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大模型对 </a:t>
            </a:r>
            <a:r>
              <a:rPr lang="en-US" altLang="zh-CN" dirty="0"/>
              <a:t>AI</a:t>
            </a:r>
            <a:r>
              <a:rPr lang="zh-CN" altLang="en-US" dirty="0"/>
              <a:t> 集群训练的诉求？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大带宽（大流量、</a:t>
            </a:r>
            <a:r>
              <a:rPr lang="zh-CN" altLang="en-US"/>
              <a:t>高频次的通信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强同步（单卡故障拖慢全网、一卡慢整网慢）</a:t>
            </a:r>
          </a:p>
        </p:txBody>
      </p:sp>
    </p:spTree>
    <p:extLst>
      <p:ext uri="{BB962C8B-B14F-4D97-AF65-F5344CB8AC3E}">
        <p14:creationId xmlns:p14="http://schemas.microsoft.com/office/powerpoint/2010/main" val="34380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0C6D20-2ED2-02F0-0F37-9B8BEC9DA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13454"/>
              </p:ext>
            </p:extLst>
          </p:nvPr>
        </p:nvGraphicFramePr>
        <p:xfrm>
          <a:off x="623634" y="2532624"/>
          <a:ext cx="10746731" cy="3619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6267">
                  <a:extLst>
                    <a:ext uri="{9D8B030D-6E8A-4147-A177-3AD203B41FA5}">
                      <a16:colId xmlns:a16="http://schemas.microsoft.com/office/drawing/2014/main" val="2644401264"/>
                    </a:ext>
                  </a:extLst>
                </a:gridCol>
                <a:gridCol w="5773795">
                  <a:extLst>
                    <a:ext uri="{9D8B030D-6E8A-4147-A177-3AD203B41FA5}">
                      <a16:colId xmlns:a16="http://schemas.microsoft.com/office/drawing/2014/main" val="671046123"/>
                    </a:ext>
                  </a:extLst>
                </a:gridCol>
                <a:gridCol w="2176669">
                  <a:extLst>
                    <a:ext uri="{9D8B030D-6E8A-4147-A177-3AD203B41FA5}">
                      <a16:colId xmlns:a16="http://schemas.microsoft.com/office/drawing/2014/main" val="3874951017"/>
                    </a:ext>
                  </a:extLst>
                </a:gridCol>
              </a:tblGrid>
              <a:tr h="6032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并行模式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通信产生原理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5019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数据并行（纯数据并行）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反向梯度更新时需要进行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将梯度聚合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44969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（优化器状态并行）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直能更新部分权重，需要多执行一次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46106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ZeRO2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（梯度并行）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部分梯度，更新部分权重后一样需要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1108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ZeRO3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（权重并行）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部分梯度并更新部分权重，但是前向和反向时需要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Gather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574584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Pipeline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（层间并行）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前向和反向时需要夸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rank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传递激活值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</a:p>
                    <a:p>
                      <a:pPr algn="l"/>
                      <a:r>
                        <a:rPr lang="en-US" altLang="zh-CN" sz="14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8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C17C84-6C89-962A-318E-8866BBF9E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677714"/>
              </p:ext>
            </p:extLst>
          </p:nvPr>
        </p:nvGraphicFramePr>
        <p:xfrm>
          <a:off x="623632" y="2623929"/>
          <a:ext cx="10627464" cy="360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611">
                  <a:extLst>
                    <a:ext uri="{9D8B030D-6E8A-4147-A177-3AD203B41FA5}">
                      <a16:colId xmlns:a16="http://schemas.microsoft.com/office/drawing/2014/main" val="3586950207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1138519901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964583632"/>
                    </a:ext>
                  </a:extLst>
                </a:gridCol>
                <a:gridCol w="2430930">
                  <a:extLst>
                    <a:ext uri="{9D8B030D-6E8A-4147-A177-3AD203B41FA5}">
                      <a16:colId xmlns:a16="http://schemas.microsoft.com/office/drawing/2014/main" val="2789728849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395479308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082611705"/>
                    </a:ext>
                  </a:extLst>
                </a:gridCol>
              </a:tblGrid>
              <a:tr h="515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并行方式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总通信量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单次通信量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Rank 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间关系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712984"/>
                  </a:ext>
                </a:extLst>
              </a:tr>
              <a:tr h="515415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数据并行</a:t>
                      </a:r>
                      <a:endParaRPr lang="en-US" altLang="zh-CN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张量并行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Reduce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25MB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PyTorch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可配置参数同步缓存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Bucket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Ring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51775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HD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851193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Tree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73290"/>
                  </a:ext>
                </a:extLst>
              </a:tr>
              <a:tr h="515415">
                <a:tc rowSpan="2"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并行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All2All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Token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KB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Pair-wise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018676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分层通信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80259"/>
                  </a:ext>
                </a:extLst>
              </a:tr>
              <a:tr h="51541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流水并行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Send/</a:t>
                      </a:r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Recv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BSH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P2P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4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EC24A1-3B93-6BF7-389C-EE92D3D8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0BB8E-606B-225C-796F-E0472AEA7C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集合通信难点：</a:t>
            </a:r>
            <a:endParaRPr lang="en-US" altLang="zh-CN" dirty="0"/>
          </a:p>
          <a:p>
            <a:pPr lvl="1"/>
            <a:r>
              <a:rPr lang="zh-CN" altLang="en-US" dirty="0"/>
              <a:t>需要在固定网络互联结构（网络拓扑 </a:t>
            </a:r>
            <a:r>
              <a:rPr lang="en-US" altLang="zh-CN" dirty="0"/>
              <a:t>Topology</a:t>
            </a:r>
            <a:r>
              <a:rPr lang="zh-CN" altLang="en-US" dirty="0"/>
              <a:t>）约束下进行高效通信；</a:t>
            </a:r>
            <a:endParaRPr lang="en-US" altLang="zh-CN" dirty="0"/>
          </a:p>
          <a:p>
            <a:pPr lvl="1"/>
            <a:r>
              <a:rPr lang="zh-CN" altLang="en-US" dirty="0"/>
              <a:t>集合通信算法与物理网络互联结构强相关，需要充分发挥网络通信效率；</a:t>
            </a:r>
            <a:endParaRPr lang="en-US" altLang="zh-CN" dirty="0"/>
          </a:p>
          <a:p>
            <a:pPr lvl="1"/>
            <a:r>
              <a:rPr lang="zh-CN" altLang="en-US" dirty="0"/>
              <a:t>在效率与成本、带宽与时延间进行合理取舍。</a:t>
            </a:r>
          </a:p>
        </p:txBody>
      </p:sp>
    </p:spTree>
    <p:extLst>
      <p:ext uri="{BB962C8B-B14F-4D97-AF65-F5344CB8AC3E}">
        <p14:creationId xmlns:p14="http://schemas.microsoft.com/office/powerpoint/2010/main" val="87566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BB533-F69A-78F1-1303-D314C37A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847480"/>
            <a:ext cx="11161240" cy="5163040"/>
          </a:xfrm>
        </p:spPr>
        <p:txBody>
          <a:bodyPr anchor="t">
            <a:normAutofit/>
          </a:bodyPr>
          <a:lstStyle/>
          <a:p>
            <a:r>
              <a:rPr lang="zh-CN" altLang="en-US" sz="4000" dirty="0"/>
              <a:t>网络结构和网络拓扑将会在网络一节重点展开</a:t>
            </a:r>
            <a:endParaRPr lang="en-US" altLang="zh-CN" sz="4000" dirty="0"/>
          </a:p>
          <a:p>
            <a:r>
              <a:rPr lang="zh-CN" altLang="en-US" sz="4000" dirty="0"/>
              <a:t>集合通信聚焦于拓扑之上的算法</a:t>
            </a:r>
          </a:p>
        </p:txBody>
      </p:sp>
      <p:pic>
        <p:nvPicPr>
          <p:cNvPr id="2050" name="Picture 2" descr="Cloud data center three-tier fat tree topology | Download Scientific Diagram">
            <a:extLst>
              <a:ext uri="{FF2B5EF4-FFF2-40B4-BE49-F238E27FC236}">
                <a16:creationId xmlns:a16="http://schemas.microsoft.com/office/drawing/2014/main" id="{FD86CAA3-F59D-907F-8427-29B7F27E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58" y="3078664"/>
            <a:ext cx="6957438" cy="28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4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4DD3F-DE09-4651-0F9F-E14846EDBB26}"/>
              </a:ext>
            </a:extLst>
          </p:cNvPr>
          <p:cNvSpPr txBox="1"/>
          <p:nvPr/>
        </p:nvSpPr>
        <p:spPr>
          <a:xfrm>
            <a:off x="1440681" y="4587413"/>
            <a:ext cx="924339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i="0" dirty="0">
                <a:effectLst/>
                <a:latin typeface="Gill Sans MT" panose="020B0502020104020203" pitchFamily="34" charset="0"/>
              </a:rPr>
              <a:t>All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400" i="0" dirty="0">
                <a:effectLst/>
                <a:latin typeface="Gill Sans MT" panose="020B0502020104020203" pitchFamily="34" charset="0"/>
              </a:rPr>
              <a:t>R</a:t>
            </a:r>
            <a:r>
              <a:rPr lang="en" altLang="zh-CN" sz="2400" i="0" dirty="0">
                <a:effectLst/>
                <a:latin typeface="Gill Sans MT" panose="020B0502020104020203" pitchFamily="34" charset="0"/>
              </a:rPr>
              <a:t>educe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操作是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集合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通信中最重要的操作，从所有 </a:t>
            </a:r>
            <a:r>
              <a:rPr lang="en-US" altLang="zh-CN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 收集数据，以元素级方式聚合数据，并将聚合结果广播给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其他 </a:t>
            </a:r>
            <a:r>
              <a:rPr lang="en-US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endParaRPr lang="zh-CN" altLang="en-US" sz="24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FD3824-3178-2827-0F26-7B167555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2" y="3574203"/>
            <a:ext cx="8703677" cy="23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31620F-FE49-B729-1F8E-D60BD61F877F}"/>
              </a:ext>
            </a:extLst>
          </p:cNvPr>
          <p:cNvCxnSpPr>
            <a:cxnSpLocks/>
          </p:cNvCxnSpPr>
          <p:nvPr/>
        </p:nvCxnSpPr>
        <p:spPr>
          <a:xfrm flipH="1">
            <a:off x="3049553" y="1911790"/>
            <a:ext cx="1686365" cy="51054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24C429-9F61-BE25-7EEB-B9AB22CB1D42}"/>
              </a:ext>
            </a:extLst>
          </p:cNvPr>
          <p:cNvCxnSpPr>
            <a:cxnSpLocks/>
          </p:cNvCxnSpPr>
          <p:nvPr/>
        </p:nvCxnSpPr>
        <p:spPr>
          <a:xfrm>
            <a:off x="6221896" y="1911790"/>
            <a:ext cx="200387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5DEF96-CA7B-6F8B-EEE2-D50D1DD6DCE7}"/>
              </a:ext>
            </a:extLst>
          </p:cNvPr>
          <p:cNvCxnSpPr>
            <a:cxnSpLocks/>
          </p:cNvCxnSpPr>
          <p:nvPr/>
        </p:nvCxnSpPr>
        <p:spPr>
          <a:xfrm>
            <a:off x="7484165" y="1911790"/>
            <a:ext cx="1441174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12F8696-2F00-99EB-84F0-CF17A4EE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38499"/>
            <a:ext cx="8231029" cy="35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496F97-BC28-9DC8-E062-049E5C29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A879F3-EB96-F1F1-2E35-73D1EA2B3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在 </a:t>
            </a:r>
            <a:r>
              <a:rPr lang="en" altLang="zh-CN" dirty="0">
                <a:effectLst/>
              </a:rPr>
              <a:t>Reduce + broadcast</a:t>
            </a:r>
            <a:r>
              <a:rPr lang="zh-CN" altLang="en-US" dirty="0">
                <a:effectLst/>
              </a:rPr>
              <a:t> 里，</a:t>
            </a:r>
            <a:r>
              <a:rPr lang="en" altLang="zh-CN" dirty="0">
                <a:effectLst/>
              </a:rPr>
              <a:t> Reduce</a:t>
            </a:r>
            <a:r>
              <a:rPr lang="zh-CN" altLang="en-US" dirty="0">
                <a:effectLst/>
              </a:rPr>
              <a:t> 先将 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 张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zh-CN" altLang="en-US" dirty="0">
                <a:effectLst/>
              </a:rPr>
              <a:t>梯度 </a:t>
            </a:r>
            <a:r>
              <a:rPr lang="en" altLang="zh-CN" dirty="0">
                <a:effectLst/>
              </a:rPr>
              <a:t>reduce sum</a:t>
            </a:r>
            <a:r>
              <a:rPr lang="zh-CN" altLang="en-US" dirty="0">
                <a:effectLst/>
              </a:rPr>
              <a:t> 到 </a:t>
            </a:r>
            <a:r>
              <a:rPr lang="en" altLang="zh-CN" dirty="0">
                <a:effectLst/>
              </a:rPr>
              <a:t>master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Rank</a:t>
            </a:r>
            <a:r>
              <a:rPr lang="zh-CN" altLang="en-US" dirty="0">
                <a:effectLst/>
              </a:rPr>
              <a:t>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PU0 </a:t>
            </a:r>
            <a:r>
              <a:rPr lang="zh-CN" altLang="en-US" dirty="0">
                <a:effectLst/>
              </a:rPr>
              <a:t>上，再通过 </a:t>
            </a:r>
            <a:r>
              <a:rPr lang="en" altLang="zh-CN" dirty="0">
                <a:effectLst/>
              </a:rPr>
              <a:t>broadcast</a:t>
            </a:r>
            <a:r>
              <a:rPr lang="zh-CN" altLang="en-US" dirty="0">
                <a:effectLst/>
              </a:rPr>
              <a:t> 将 </a:t>
            </a:r>
            <a:r>
              <a:rPr lang="en-US" altLang="zh-CN" dirty="0">
                <a:effectLst/>
              </a:rPr>
              <a:t>NPU0</a:t>
            </a:r>
            <a:r>
              <a:rPr lang="zh-CN" altLang="en-US" dirty="0">
                <a:effectLst/>
              </a:rPr>
              <a:t> 中平均梯度复制到其他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</a:t>
            </a:r>
            <a:r>
              <a:rPr lang="zh-CN" altLang="en-US" dirty="0">
                <a:effectLst/>
              </a:rPr>
              <a:t>：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FE462-7544-0FCA-DC77-B5B1B1B20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59519"/>
            <a:ext cx="8231029" cy="359433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BD4055ED-C6A1-E5F8-0951-28016815A1C7}"/>
              </a:ext>
            </a:extLst>
          </p:cNvPr>
          <p:cNvSpPr/>
          <p:nvPr/>
        </p:nvSpPr>
        <p:spPr>
          <a:xfrm>
            <a:off x="7451835" y="4109027"/>
            <a:ext cx="451944" cy="683172"/>
          </a:xfrm>
          <a:prstGeom prst="rightArrow">
            <a:avLst>
              <a:gd name="adj1" fmla="val 49999"/>
              <a:gd name="adj2" fmla="val 802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95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D89EC8-CFF7-E242-67B4-7FF6DFCD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>
                <a:solidFill>
                  <a:srgbClr val="C00000"/>
                </a:solidFill>
              </a:rPr>
              <a:t>All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Reduce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=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" altLang="zh-CN" b="0" dirty="0">
                <a:solidFill>
                  <a:srgbClr val="C00000"/>
                </a:solidFill>
              </a:rPr>
              <a:t>Reduce +broadcast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F52572-CAA4-0B6F-9BFD-DA6914C4E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通信数据：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 </a:t>
            </a:r>
            <a:r>
              <a:rPr lang="en" altLang="zh-CN" sz="1800" dirty="0"/>
              <a:t>reduce sum</a:t>
            </a:r>
            <a:r>
              <a:rPr lang="zh-CN" altLang="en-US" sz="1800" dirty="0"/>
              <a:t> 到一个 </a:t>
            </a:r>
            <a:r>
              <a:rPr lang="en-US" altLang="zh-CN" sz="1800" dirty="0"/>
              <a:t>Rank</a:t>
            </a:r>
            <a:r>
              <a:rPr lang="zh-CN" altLang="en-US" sz="1800" dirty="0"/>
              <a:t>。</a:t>
            </a:r>
            <a:r>
              <a:rPr lang="en-US" altLang="zh-CN" sz="1800" dirty="0"/>
              <a:t>e.g.</a:t>
            </a:r>
            <a:r>
              <a:rPr lang="zh-CN" altLang="en-US" sz="1800" dirty="0"/>
              <a:t> 假设为一个节点 </a:t>
            </a:r>
            <a:r>
              <a:rPr lang="en-US" altLang="zh-CN" sz="1800" dirty="0"/>
              <a:t>8 </a:t>
            </a:r>
            <a:r>
              <a:rPr lang="zh-CN" altLang="en-US" sz="1800" dirty="0"/>
              <a:t>个 </a:t>
            </a:r>
            <a:r>
              <a:rPr lang="en-US" altLang="zh-CN" sz="1800" dirty="0"/>
              <a:t>Rank</a:t>
            </a:r>
            <a:r>
              <a:rPr lang="zh-CN" altLang="en-US" sz="1800" dirty="0"/>
              <a:t>，每个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梯度 </a:t>
            </a:r>
            <a:r>
              <a:rPr lang="en-US" altLang="zh-CN" sz="1800" dirty="0"/>
              <a:t>100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en" altLang="zh-CN" sz="1800" dirty="0"/>
              <a:t>8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</a:t>
            </a:r>
            <a:r>
              <a:rPr lang="en-US" altLang="zh-CN" sz="1800" dirty="0"/>
              <a:t>800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zh-CN" altLang="en-US" sz="1800" dirty="0"/>
              <a:t>导致</a:t>
            </a:r>
            <a:r>
              <a:rPr lang="en" altLang="zh-CN" sz="1800" dirty="0"/>
              <a:t>XPU0</a:t>
            </a:r>
            <a:r>
              <a:rPr lang="zh-CN" altLang="en-US" sz="1800" dirty="0"/>
              <a:t> 在频繁发收数据，其余 </a:t>
            </a:r>
            <a:r>
              <a:rPr lang="en-US" altLang="zh-CN" sz="1800" dirty="0"/>
              <a:t>Rank</a:t>
            </a:r>
            <a:r>
              <a:rPr lang="zh-CN" altLang="en-US" sz="1800" dirty="0"/>
              <a:t> 空闲等待，集群效率低；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" sz="1800" b="1" dirty="0"/>
              <a:t>通信</a:t>
            </a:r>
            <a:r>
              <a:rPr lang="zh-CN" altLang="en-US" sz="1800" b="1" dirty="0"/>
              <a:t>带宽：</a:t>
            </a:r>
            <a:r>
              <a:rPr lang="en" altLang="zh-CN" sz="1800" dirty="0"/>
              <a:t>NPU0</a:t>
            </a:r>
            <a:r>
              <a:rPr lang="zh-CN" altLang="en-US" sz="1800" dirty="0"/>
              <a:t> 网络带宽会成为瓶颈，所有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数据只能通过 </a:t>
            </a:r>
            <a:r>
              <a:rPr lang="en-US" altLang="zh-CN" sz="1800" dirty="0"/>
              <a:t>N</a:t>
            </a:r>
            <a:r>
              <a:rPr lang="en" altLang="zh-CN" sz="1800" dirty="0"/>
              <a:t>PU0</a:t>
            </a:r>
            <a:r>
              <a:rPr lang="zh-CN" altLang="en-US" sz="1800" dirty="0"/>
              <a:t> 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和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数据量较大场景 </a:t>
            </a:r>
            <a:r>
              <a:rPr lang="en" altLang="zh-CN" sz="1800" dirty="0"/>
              <a:t>NPU0</a:t>
            </a:r>
            <a:r>
              <a:rPr lang="zh-CN" altLang="en-US" sz="1800" dirty="0"/>
              <a:t> 带宽成为瓶颈。</a:t>
            </a:r>
            <a:r>
              <a:rPr lang="en-US" altLang="zh-CN" sz="1800" dirty="0"/>
              <a:t>e.g.</a:t>
            </a:r>
            <a:r>
              <a:rPr lang="zh-CN" altLang="en-US" sz="1800" dirty="0"/>
              <a:t> </a:t>
            </a:r>
            <a:r>
              <a:rPr lang="en-US" altLang="zh-CN" sz="1800" dirty="0"/>
              <a:t>Tensor</a:t>
            </a:r>
            <a:r>
              <a:rPr lang="zh-CN" altLang="en-US" sz="1800" dirty="0"/>
              <a:t> </a:t>
            </a:r>
            <a:r>
              <a:rPr lang="en-US" altLang="zh-CN" sz="1800" dirty="0"/>
              <a:t>Parallelism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互联拓扑：</a:t>
            </a:r>
            <a:r>
              <a:rPr lang="en-US" altLang="zh-CN" sz="1800" dirty="0"/>
              <a:t>N</a:t>
            </a:r>
            <a:r>
              <a:rPr lang="en" altLang="zh-CN" sz="1800" dirty="0"/>
              <a:t>PU</a:t>
            </a:r>
            <a:r>
              <a:rPr lang="zh-CN" altLang="en-US" sz="1800" dirty="0"/>
              <a:t> 不一定两两全互联，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数据一次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受限网络互联难实现，最终需要采用 </a:t>
            </a:r>
            <a:r>
              <a:rPr lang="en" altLang="zh-CN" sz="1800" dirty="0"/>
              <a:t>ring</a:t>
            </a:r>
            <a:r>
              <a:rPr lang="en-US" altLang="zh-CN" sz="1800" dirty="0"/>
              <a:t>/</a:t>
            </a:r>
            <a:r>
              <a:rPr lang="en" altLang="zh-CN" sz="1800" dirty="0"/>
              <a:t>tree</a:t>
            </a:r>
            <a:r>
              <a:rPr lang="zh-CN" altLang="en-US" sz="1800" dirty="0"/>
              <a:t> 策略进行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集群效率低。</a:t>
            </a:r>
          </a:p>
        </p:txBody>
      </p:sp>
    </p:spTree>
    <p:extLst>
      <p:ext uri="{BB962C8B-B14F-4D97-AF65-F5344CB8AC3E}">
        <p14:creationId xmlns:p14="http://schemas.microsoft.com/office/powerpoint/2010/main" val="35451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/>
          <a:stretch/>
        </p:blipFill>
        <p:spPr>
          <a:xfrm>
            <a:off x="1776428" y="2576292"/>
            <a:ext cx="8657886" cy="371095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2D8EEBD-9F13-324A-A0E3-5E12FA0BE37F}"/>
              </a:ext>
            </a:extLst>
          </p:cNvPr>
          <p:cNvCxnSpPr/>
          <p:nvPr/>
        </p:nvCxnSpPr>
        <p:spPr>
          <a:xfrm flipH="1">
            <a:off x="3697357" y="2198999"/>
            <a:ext cx="467139" cy="180016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F32768A-B21A-7B90-49AB-B9E27E24921E}"/>
              </a:ext>
            </a:extLst>
          </p:cNvPr>
          <p:cNvCxnSpPr>
            <a:cxnSpLocks/>
          </p:cNvCxnSpPr>
          <p:nvPr/>
        </p:nvCxnSpPr>
        <p:spPr>
          <a:xfrm>
            <a:off x="6331950" y="2153241"/>
            <a:ext cx="90333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302C54B-BE5E-6938-1434-7B2B9B2313F3}"/>
              </a:ext>
            </a:extLst>
          </p:cNvPr>
          <p:cNvCxnSpPr>
            <a:cxnSpLocks/>
          </p:cNvCxnSpPr>
          <p:nvPr/>
        </p:nvCxnSpPr>
        <p:spPr>
          <a:xfrm>
            <a:off x="8018315" y="2153241"/>
            <a:ext cx="907024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08993"/>
            <a:ext cx="10963473" cy="5346087"/>
          </a:xfrm>
        </p:spPr>
        <p:txBody>
          <a:bodyPr/>
          <a:lstStyle/>
          <a:p>
            <a:pPr algn="l"/>
            <a:r>
              <a:rPr lang="zh-CN" altLang="en-US" dirty="0"/>
              <a:t>每个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只会从前向接受数据，并发送数据给后向，算法主要分为：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</a:t>
            </a:r>
            <a:r>
              <a:rPr lang="zh-CN" altLang="en" dirty="0"/>
              <a:t>：</a:t>
            </a:r>
            <a:r>
              <a:rPr lang="zh-CN" altLang="en-US" dirty="0"/>
              <a:t>先 </a:t>
            </a:r>
            <a:r>
              <a:rPr lang="en" altLang="zh-CN" dirty="0"/>
              <a:t>scatter</a:t>
            </a:r>
            <a:r>
              <a:rPr lang="zh-CN" altLang="en-US" dirty="0"/>
              <a:t> 拆分数据块再进行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每张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都会包括完整融合的同维梯度；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r>
              <a:rPr lang="zh-CN" altLang="en" dirty="0"/>
              <a:t>：</a:t>
            </a:r>
            <a:r>
              <a:rPr lang="zh-CN" altLang="en-US" dirty="0"/>
              <a:t>进行全局 </a:t>
            </a:r>
            <a:r>
              <a:rPr lang="en" altLang="zh-CN" dirty="0"/>
              <a:t>Gather</a:t>
            </a:r>
            <a:r>
              <a:rPr lang="zh-CN" altLang="en-US" dirty="0"/>
              <a:t> 同步，最后所有 </a:t>
            </a:r>
            <a:r>
              <a:rPr lang="en" altLang="zh-CN" dirty="0"/>
              <a:t>NPU</a:t>
            </a:r>
            <a:r>
              <a:rPr lang="zh-CN" altLang="en-US" dirty="0"/>
              <a:t> 都会得到完整的梯度；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03597-1469-490F-AD38-F89E22C33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5"/>
          <a:stretch/>
        </p:blipFill>
        <p:spPr>
          <a:xfrm>
            <a:off x="1896093" y="2749163"/>
            <a:ext cx="8404575" cy="36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Scatter + 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Gather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dirty="0"/>
              <a:t>为什么</a:t>
            </a:r>
            <a:r>
              <a:rPr lang="zh-CN" altLang="en-US" dirty="0"/>
              <a:t>大部分算法采用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Gill Sans MT" panose="020B0502020104020203" pitchFamily="34" charset="0"/>
              </a:rPr>
              <a:t>充分考虑到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上梯度可能很大的情况，</a:t>
            </a:r>
            <a:r>
              <a:rPr lang="en-US" altLang="zh-CN" sz="1600" dirty="0">
                <a:latin typeface="Gill Sans MT" panose="020B0502020104020203" pitchFamily="34" charset="0"/>
              </a:rPr>
              <a:t>e.g.</a:t>
            </a:r>
            <a:r>
              <a:rPr lang="zh-CN" altLang="en-US" sz="1600" dirty="0">
                <a:latin typeface="Gill Sans MT" panose="020B0502020104020203" pitchFamily="34" charset="0"/>
              </a:rPr>
              <a:t> 一个梯度 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阶段会先被拆分成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个数份，假设节点内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数为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，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 </a:t>
            </a:r>
            <a:r>
              <a:rPr lang="zh-CN" altLang="en-US" sz="1600" dirty="0">
                <a:latin typeface="Gill Sans MT" panose="020B0502020104020203" pitchFamily="34" charset="0"/>
              </a:rPr>
              <a:t>拆分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 份（每份 </a:t>
            </a:r>
            <a:r>
              <a:rPr lang="en-US" altLang="zh-CN" sz="1600" dirty="0">
                <a:latin typeface="Gill Sans MT" panose="020B0502020104020203" pitchFamily="34" charset="0"/>
              </a:rPr>
              <a:t>50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-US" sz="1600" dirty="0">
                <a:latin typeface="Gill Sans MT" panose="020B0502020104020203" pitchFamily="34" charset="0"/>
              </a:rPr>
              <a:t>）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从而减少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计算量以及节约带宽；</a:t>
            </a:r>
            <a:endParaRPr lang="en-US" altLang="zh-CN" sz="16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通过将数据拆分成小块，同时并发进行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从而将通信时间隐藏在计算时间内，进而提高</a:t>
            </a:r>
            <a:r>
              <a:rPr lang="en" altLang="zh-CN" sz="1600" dirty="0">
                <a:latin typeface="Gill Sans MT" panose="020B0502020104020203" pitchFamily="34" charset="0"/>
              </a:rPr>
              <a:t>All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效率。</a:t>
            </a:r>
          </a:p>
        </p:txBody>
      </p:sp>
    </p:spTree>
    <p:extLst>
      <p:ext uri="{BB962C8B-B14F-4D97-AF65-F5344CB8AC3E}">
        <p14:creationId xmlns:p14="http://schemas.microsoft.com/office/powerpoint/2010/main" val="31784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  <a:p>
            <a:r>
              <a:rPr lang="zh-CN" altLang="en-US" dirty="0"/>
              <a:t>通信算法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最常见实现算法基于 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" dirty="0"/>
                  <a:t>，</a:t>
                </a:r>
                <a:r>
                  <a:rPr lang="en-US" altLang="zh-CN" dirty="0"/>
                  <a:t>NVIDIA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NCCLv1.X</a:t>
                </a:r>
                <a:r>
                  <a:rPr lang="zh-CN" altLang="en-US" dirty="0"/>
                  <a:t>通信库采用该算法，每次跟相邻的两个节点进行通信，每次通信数据总量的 </a:t>
                </a:r>
                <a:r>
                  <a:rPr lang="en-US" altLang="zh-CN" dirty="0"/>
                  <a:t>1/N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Star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等小规模集群；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实现简单，能充分利用每个节点的上行和下行带宽；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通信延迟随着节点数线性增加，特别是对于小包延迟增加比较明显；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太大，</a:t>
                </a:r>
                <a:r>
                  <a:rPr lang="en" altLang="zh-CN" dirty="0"/>
                  <a:t>Ring 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效率也会变得很低。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5067"/>
            <a:ext cx="10963473" cy="1656299"/>
          </a:xfrm>
        </p:spPr>
        <p:txBody>
          <a:bodyPr/>
          <a:lstStyle/>
          <a:p>
            <a:r>
              <a:rPr lang="zh-CN" altLang="en-US" sz="1800" dirty="0"/>
              <a:t>使用 </a:t>
            </a:r>
            <a:r>
              <a:rPr lang="en-US" altLang="zh-CN" sz="1800" dirty="0"/>
              <a:t>Ring</a:t>
            </a:r>
            <a:r>
              <a:rPr lang="zh-CN" altLang="en-US" sz="1800" dirty="0"/>
              <a:t> 方式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算法提高大 </a:t>
            </a:r>
            <a:r>
              <a:rPr lang="en-US" altLang="zh-CN" sz="1800" dirty="0"/>
              <a:t>Message</a:t>
            </a:r>
            <a:r>
              <a:rPr lang="zh-CN" altLang="en-US" sz="1800" dirty="0"/>
              <a:t> 传输效率 </a:t>
            </a:r>
            <a:r>
              <a:rPr lang="zh-CN" altLang="en-US" sz="1800" dirty="0"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highlight>
                  <a:srgbClr val="FFFF00"/>
                </a:highlight>
              </a:rPr>
              <a:t>2017</a:t>
            </a:r>
            <a:r>
              <a:rPr lang="zh-CN" altLang="en-US" sz="1800" dirty="0">
                <a:highlight>
                  <a:srgbClr val="FFFF00"/>
                </a:highlight>
              </a:rPr>
              <a:t>）</a:t>
            </a:r>
            <a:endParaRPr lang="en-US" altLang="zh-CN" sz="1800" dirty="0"/>
          </a:p>
          <a:p>
            <a:r>
              <a:rPr lang="zh-CN" altLang="en-US" sz="1800" dirty="0"/>
              <a:t>使用 </a:t>
            </a:r>
            <a:r>
              <a:rPr lang="en-US" altLang="zh-CN" sz="1800" dirty="0"/>
              <a:t>MPI-Send</a:t>
            </a:r>
            <a:r>
              <a:rPr lang="zh-CN" altLang="en-US" sz="1800" dirty="0"/>
              <a:t> 和 </a:t>
            </a:r>
            <a:r>
              <a:rPr lang="en-US" altLang="zh-CN" sz="1800" dirty="0"/>
              <a:t>MPI</a:t>
            </a:r>
            <a:r>
              <a:rPr lang="zh-CN" altLang="en-US" sz="1800" dirty="0"/>
              <a:t> </a:t>
            </a:r>
            <a:r>
              <a:rPr lang="en-US" altLang="zh-CN" sz="1800" dirty="0"/>
              <a:t>receive</a:t>
            </a:r>
            <a:r>
              <a:rPr lang="zh-CN" altLang="en-US" sz="1800" dirty="0"/>
              <a:t> 点到点通信接口实现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操作；</a:t>
            </a:r>
            <a:endParaRPr lang="en-US" altLang="zh-CN" sz="1800" dirty="0"/>
          </a:p>
          <a:p>
            <a:r>
              <a:rPr lang="zh-CN" altLang="en-US" sz="1800" b="1" dirty="0"/>
              <a:t>效果：</a:t>
            </a:r>
            <a:r>
              <a:rPr lang="zh-CN" altLang="en-US" sz="1800" dirty="0"/>
              <a:t>减少</a:t>
            </a:r>
            <a:r>
              <a:rPr lang="en-US" altLang="zh-CN" sz="1800" dirty="0"/>
              <a:t>GPU</a:t>
            </a:r>
            <a:r>
              <a:rPr lang="zh-CN" altLang="en-US" sz="1800" dirty="0"/>
              <a:t>间传输时间， </a:t>
            </a:r>
            <a:r>
              <a:rPr lang="en-US" altLang="zh-CN" sz="1800" dirty="0"/>
              <a:t>OpenMPI</a:t>
            </a:r>
            <a:r>
              <a:rPr lang="zh-CN" altLang="en-US" sz="1800" dirty="0"/>
              <a:t> 在多 </a:t>
            </a:r>
            <a:r>
              <a:rPr lang="en-US" altLang="zh-CN" sz="1800" dirty="0"/>
              <a:t>GPU</a:t>
            </a:r>
            <a:r>
              <a:rPr lang="zh-CN" altLang="en-US" sz="1800" dirty="0"/>
              <a:t> 下效率提升。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84BE2-556A-5A4E-A8B9-CA624E12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18" y="3176400"/>
            <a:ext cx="3965274" cy="3123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A31C8-95F1-DD4D-A275-BED2AD7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4" y="3164305"/>
            <a:ext cx="4761186" cy="325347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8BB1C9-DDC0-D741-ADDF-0CC492598C23}"/>
              </a:ext>
            </a:extLst>
          </p:cNvPr>
          <p:cNvCxnSpPr>
            <a:cxnSpLocks/>
          </p:cNvCxnSpPr>
          <p:nvPr/>
        </p:nvCxnSpPr>
        <p:spPr>
          <a:xfrm>
            <a:off x="6390290" y="3229035"/>
            <a:ext cx="0" cy="30705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769D698-A931-5424-70EE-A936065C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1916758"/>
            <a:ext cx="5393646" cy="42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48D27126-83AA-36D1-133A-95666D31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90" y="1898778"/>
            <a:ext cx="5252957" cy="42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39CB8E-C48C-F46B-A42B-DE5A5C760236}"/>
              </a:ext>
            </a:extLst>
          </p:cNvPr>
          <p:cNvSpPr txBox="1"/>
          <p:nvPr/>
        </p:nvSpPr>
        <p:spPr>
          <a:xfrm>
            <a:off x="952929" y="1174167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arranged in a logical ring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635A1C-DB19-8AB0-9941-8ABCC7BFDF64}"/>
              </a:ext>
            </a:extLst>
          </p:cNvPr>
          <p:cNvSpPr txBox="1"/>
          <p:nvPr/>
        </p:nvSpPr>
        <p:spPr>
          <a:xfrm>
            <a:off x="6663648" y="1179932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66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3078" name="Picture 6" descr="Partitioning of an array into N chunks">
            <a:extLst>
              <a:ext uri="{FF2B5EF4-FFF2-40B4-BE49-F238E27FC236}">
                <a16:creationId xmlns:a16="http://schemas.microsoft.com/office/drawing/2014/main" id="{B024CC22-EA0D-9DF8-A307-CFB841B6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4" y="1815404"/>
            <a:ext cx="2880000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transfers in the first iteration of scatter-reduce">
            <a:extLst>
              <a:ext uri="{FF2B5EF4-FFF2-40B4-BE49-F238E27FC236}">
                <a16:creationId xmlns:a16="http://schemas.microsoft.com/office/drawing/2014/main" id="{5F1943CC-21F9-F37E-06F7-8B771039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1674731"/>
            <a:ext cx="2880000" cy="20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nal state after all scatter-reduce transfers">
            <a:extLst>
              <a:ext uri="{FF2B5EF4-FFF2-40B4-BE49-F238E27FC236}">
                <a16:creationId xmlns:a16="http://schemas.microsoft.com/office/drawing/2014/main" id="{B301E87E-3C54-1B1E-755F-85E4952F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08" y="4577993"/>
            <a:ext cx="2880000" cy="16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catter-reduce data transfers (iteration 4)">
            <a:extLst>
              <a:ext uri="{FF2B5EF4-FFF2-40B4-BE49-F238E27FC236}">
                <a16:creationId xmlns:a16="http://schemas.microsoft.com/office/drawing/2014/main" id="{08F6F719-5F55-96AF-A9BA-F392C6A0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4383286"/>
            <a:ext cx="2880000" cy="20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D5624-F35F-2AFD-7E9D-CF1768311D4F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BC296E-BAA1-4C02-D625-A90356928A9B}"/>
              </a:ext>
            </a:extLst>
          </p:cNvPr>
          <p:cNvSpPr txBox="1"/>
          <p:nvPr/>
        </p:nvSpPr>
        <p:spPr>
          <a:xfrm>
            <a:off x="405418" y="1339453"/>
            <a:ext cx="304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Partitioning of an array into N chunks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54D14B-355F-2DDA-B994-A2FBB0652293}"/>
              </a:ext>
            </a:extLst>
          </p:cNvPr>
          <p:cNvSpPr txBox="1"/>
          <p:nvPr/>
        </p:nvSpPr>
        <p:spPr>
          <a:xfrm>
            <a:off x="3996189" y="1324721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Data transfers in the first iteration of scatter-reduce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99B0DE-F5E4-7812-AB41-26E2964A342E}"/>
              </a:ext>
            </a:extLst>
          </p:cNvPr>
          <p:cNvSpPr txBox="1"/>
          <p:nvPr/>
        </p:nvSpPr>
        <p:spPr>
          <a:xfrm>
            <a:off x="7877678" y="1293942"/>
            <a:ext cx="370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Itermediate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sums after the first iteration of scatter-reduce is complete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pic>
        <p:nvPicPr>
          <p:cNvPr id="3088" name="Picture 16" descr="Itermediate sums after the first iteration of scatter-reduce is complete">
            <a:extLst>
              <a:ext uri="{FF2B5EF4-FFF2-40B4-BE49-F238E27FC236}">
                <a16:creationId xmlns:a16="http://schemas.microsoft.com/office/drawing/2014/main" id="{959B756A-B177-D75F-6A9F-B39EF19E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93" y="1642258"/>
            <a:ext cx="2880000" cy="20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9A2017-58EE-7231-9036-A77C5B490777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dirty="0"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336285-3486-F294-173A-95BA28EDBD62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2C19F-F2C8-2842-84FA-9F776CF2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7" y="1457262"/>
            <a:ext cx="3016800" cy="21004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F21543-B3C4-194A-B623-158B42339743}"/>
              </a:ext>
            </a:extLst>
          </p:cNvPr>
          <p:cNvSpPr/>
          <p:nvPr/>
        </p:nvSpPr>
        <p:spPr>
          <a:xfrm>
            <a:off x="490964" y="1118712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scatter-reduce</a:t>
            </a:r>
            <a:endParaRPr lang="zh-CN" altLang="en-US" sz="1100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4CA0E-6254-2449-B837-DD56E39E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04" y="1421455"/>
            <a:ext cx="3016800" cy="21720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157DF-0EFC-5E40-9B9B-C0DFDBC3275A}"/>
              </a:ext>
            </a:extLst>
          </p:cNvPr>
          <p:cNvSpPr/>
          <p:nvPr/>
        </p:nvSpPr>
        <p:spPr>
          <a:xfrm>
            <a:off x="8075978" y="1118712"/>
            <a:ext cx="3614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sums after the first iteration of scatter-reduce is complete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7D00F-0E11-3941-B697-387C4B2F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91" y="1457262"/>
            <a:ext cx="3016800" cy="21004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953657-E6D9-DF48-AB2F-F0F9DF04A3B7}"/>
              </a:ext>
            </a:extLst>
          </p:cNvPr>
          <p:cNvSpPr/>
          <p:nvPr/>
        </p:nvSpPr>
        <p:spPr>
          <a:xfrm>
            <a:off x="4196836" y="1118712"/>
            <a:ext cx="3377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B96E55-74D8-564B-A500-4BE79F97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7" y="4240132"/>
            <a:ext cx="3016800" cy="2172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B346C4-7A26-4346-A0A6-451F6813812C}"/>
              </a:ext>
            </a:extLst>
          </p:cNvPr>
          <p:cNvSpPr/>
          <p:nvPr/>
        </p:nvSpPr>
        <p:spPr>
          <a:xfrm>
            <a:off x="791527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A691B8-F4EA-0144-A3A8-0834E0794D98}"/>
              </a:ext>
            </a:extLst>
          </p:cNvPr>
          <p:cNvSpPr/>
          <p:nvPr/>
        </p:nvSpPr>
        <p:spPr>
          <a:xfrm>
            <a:off x="4599134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3)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8FCA-E19E-4A42-8D18-AD920965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04" y="4268526"/>
            <a:ext cx="3016800" cy="21153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A715F4-BFE0-2D4A-811B-F2C6FE57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591" y="4273479"/>
            <a:ext cx="3016800" cy="21054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AF66-E549-D146-9732-0D613551BFAE}"/>
              </a:ext>
            </a:extLst>
          </p:cNvPr>
          <p:cNvSpPr/>
          <p:nvPr/>
        </p:nvSpPr>
        <p:spPr>
          <a:xfrm>
            <a:off x="8596421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1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4098" name="Picture 2" descr="Data transfers in the first iteration of the allgather">
            <a:extLst>
              <a:ext uri="{FF2B5EF4-FFF2-40B4-BE49-F238E27FC236}">
                <a16:creationId xmlns:a16="http://schemas.microsoft.com/office/drawing/2014/main" id="{8F1EFFC2-DFDD-83D9-F2A4-B170C544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lgather data transfers (iteration 1)">
            <a:extLst>
              <a:ext uri="{FF2B5EF4-FFF2-40B4-BE49-F238E27FC236}">
                <a16:creationId xmlns:a16="http://schemas.microsoft.com/office/drawing/2014/main" id="{62AFC055-16C9-B4EF-1CB9-81A04E3B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2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lgather data transfers (iteration 2)">
            <a:extLst>
              <a:ext uri="{FF2B5EF4-FFF2-40B4-BE49-F238E27FC236}">
                <a16:creationId xmlns:a16="http://schemas.microsoft.com/office/drawing/2014/main" id="{D2632C6C-14C7-9473-05BB-8EFB324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08" y="1638476"/>
            <a:ext cx="2880000" cy="2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nal state after all allgather transfers">
            <a:extLst>
              <a:ext uri="{FF2B5EF4-FFF2-40B4-BE49-F238E27FC236}">
                <a16:creationId xmlns:a16="http://schemas.microsoft.com/office/drawing/2014/main" id="{0CE515DB-DD24-C387-5BB0-BFAFC528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08" y="4654236"/>
            <a:ext cx="2880000" cy="16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llgather data transfers (iteration 4)">
            <a:extLst>
              <a:ext uri="{FF2B5EF4-FFF2-40B4-BE49-F238E27FC236}">
                <a16:creationId xmlns:a16="http://schemas.microsoft.com/office/drawing/2014/main" id="{7C9AE06F-B843-1729-2E37-E9882DED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4" y="4447153"/>
            <a:ext cx="2880000" cy="20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2AD9EB-38D9-DD1B-C4E7-6955A8B45CD7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809044-3886-AD21-95A5-13B0A07317E7}"/>
              </a:ext>
            </a:extLst>
          </p:cNvPr>
          <p:cNvSpPr txBox="1"/>
          <p:nvPr/>
        </p:nvSpPr>
        <p:spPr>
          <a:xfrm>
            <a:off x="405418" y="1316697"/>
            <a:ext cx="30453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Data transfers in the first iteration of the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00E39B-1584-0E4C-6AC4-261BB8DFB9B6}"/>
              </a:ext>
            </a:extLst>
          </p:cNvPr>
          <p:cNvSpPr txBox="1"/>
          <p:nvPr/>
        </p:nvSpPr>
        <p:spPr>
          <a:xfrm>
            <a:off x="3996189" y="1312850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1)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B5FF3-BB9A-2CFD-B693-8AA3F01283C2}"/>
              </a:ext>
            </a:extLst>
          </p:cNvPr>
          <p:cNvSpPr txBox="1"/>
          <p:nvPr/>
        </p:nvSpPr>
        <p:spPr>
          <a:xfrm>
            <a:off x="7877678" y="1316697"/>
            <a:ext cx="37094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2)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673708-5B75-AEDA-BC2B-DF2E1774B29E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44A23-43F3-1CA7-FA5C-F6A76A82FDF8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6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A105DE-895E-2641-A684-7989B75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1DEC5-C04B-224F-BB31-AD56A5C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81045"/>
            <a:ext cx="3016800" cy="1696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EFEAA3-5AD9-2149-AEE5-E74A7465EE57}"/>
              </a:ext>
            </a:extLst>
          </p:cNvPr>
          <p:cNvSpPr/>
          <p:nvPr/>
        </p:nvSpPr>
        <p:spPr>
          <a:xfrm>
            <a:off x="1004777" y="1244343"/>
            <a:ext cx="26356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700A-F1FC-F445-8D25-2A9A69A1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82" y="1569754"/>
            <a:ext cx="3016800" cy="21195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834662-7D30-DA4A-8055-AADD28C4FEC8}"/>
              </a:ext>
            </a:extLst>
          </p:cNvPr>
          <p:cNvSpPr/>
          <p:nvPr/>
        </p:nvSpPr>
        <p:spPr>
          <a:xfrm>
            <a:off x="4391324" y="1244343"/>
            <a:ext cx="31515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the AllGather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A4D3A-4D8A-0C40-824E-4410FF26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36" y="1569755"/>
            <a:ext cx="3016800" cy="21195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A7AAE6-90E4-AB4C-8B53-7E9F4B6726A5}"/>
              </a:ext>
            </a:extLst>
          </p:cNvPr>
          <p:cNvSpPr/>
          <p:nvPr/>
        </p:nvSpPr>
        <p:spPr>
          <a:xfrm>
            <a:off x="8727932" y="1244343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1F3D4-E09D-284A-BA5E-3C0D55E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5" y="4284693"/>
            <a:ext cx="3016800" cy="21166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0D81-2850-3C4C-B0E3-00B73290225C}"/>
              </a:ext>
            </a:extLst>
          </p:cNvPr>
          <p:cNvSpPr/>
          <p:nvPr/>
        </p:nvSpPr>
        <p:spPr>
          <a:xfrm>
            <a:off x="815727" y="3978178"/>
            <a:ext cx="2824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B6F8EF-64E7-9742-9D9F-B8B96170C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82" y="4280781"/>
            <a:ext cx="3016800" cy="21245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AE537A-8B63-894E-B57E-991646597411}"/>
              </a:ext>
            </a:extLst>
          </p:cNvPr>
          <p:cNvSpPr/>
          <p:nvPr/>
        </p:nvSpPr>
        <p:spPr>
          <a:xfrm>
            <a:off x="4844018" y="3978178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FB069A-2485-A340-971C-0AA72C600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36" y="4496594"/>
            <a:ext cx="3016800" cy="16928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0996B0-97C7-F846-A580-0B66A9B78BFB}"/>
              </a:ext>
            </a:extLst>
          </p:cNvPr>
          <p:cNvSpPr/>
          <p:nvPr/>
        </p:nvSpPr>
        <p:spPr>
          <a:xfrm>
            <a:off x="8624980" y="3978178"/>
            <a:ext cx="2495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AllGather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4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4CEFD-579B-2844-BB19-1ED81C6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BC022-9E96-294F-AC1F-5494E16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" y="1386646"/>
            <a:ext cx="6755608" cy="50667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EBDA95-7A71-D24C-9C1B-ED36D26DAEA2}"/>
              </a:ext>
            </a:extLst>
          </p:cNvPr>
          <p:cNvSpPr/>
          <p:nvPr/>
        </p:nvSpPr>
        <p:spPr>
          <a:xfrm>
            <a:off x="7172387" y="4151228"/>
            <a:ext cx="4344999" cy="96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亿参数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LLM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训练每秒处理的样本数量与 GPU 数量成线性比例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/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𝑇𝑟𝑎𝑛𝑠𝑓𝑒𝑟𝑟𝑒𝑑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34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C03E6E-5808-632C-5F01-DEEFEB9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Ring</a:t>
                </a:r>
                <a:r>
                  <a:rPr lang="zh-CN" altLang="en-US" dirty="0"/>
                  <a:t> 算法将进程组织成一个逻辑环（</a:t>
                </a:r>
                <a:r>
                  <a:rPr lang="en-US" altLang="zh-CN" dirty="0"/>
                  <a:t>Ring</a:t>
                </a:r>
                <a:r>
                  <a:rPr lang="zh-CN" altLang="en-US" dirty="0"/>
                  <a:t>），数据沿着环流动。该算法执行执行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步，每一步进程 𝑟 向其邻居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+1)%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发送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的数据，并接收来自进程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−1)%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数据，聚合接收到数据，每个进程发送数据总量为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sz="1800" dirty="0"/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为进程数，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/>
                  <a:t> 为需要聚合总数据量，数据被分成 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 块，一块为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3182BC9-C82A-1382-DEAF-0B6D5A96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2918286"/>
            <a:ext cx="2936386" cy="23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17E82101-CF01-94B9-59EC-DE90B4C5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85" y="2897311"/>
            <a:ext cx="2859792" cy="23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1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每次选择节点距离倍增的节点相互通信，每次通信量倍减（或倍增），访问步长按照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增；如昇腾 </a:t>
                </a:r>
                <a:r>
                  <a:rPr lang="en-US" altLang="zh-CN" dirty="0"/>
                  <a:t>HCCL</a:t>
                </a:r>
                <a:r>
                  <a:rPr lang="zh-CN" altLang="en-US" dirty="0"/>
                  <a:t>，阿里 </a:t>
                </a:r>
                <a:r>
                  <a:rPr lang="en-US" altLang="zh-CN" dirty="0"/>
                  <a:t>ACCL</a:t>
                </a:r>
                <a:r>
                  <a:rPr lang="zh-CN" altLang="en-US" dirty="0"/>
                  <a:t> 均采用该算法；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Fat-Tree </a:t>
                </a:r>
                <a:r>
                  <a:rPr lang="zh-CN" altLang="en-US" dirty="0"/>
                  <a:t>等；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通信步骤较少，只有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次（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 </a:t>
                </a:r>
                <a:r>
                  <a:rPr lang="zh-CN" altLang="en" dirty="0"/>
                  <a:t>为</a:t>
                </a:r>
                <a:r>
                  <a:rPr lang="zh-CN" altLang="en-US" dirty="0"/>
                  <a:t>参与通信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数）通信即可完成，有更低延迟；并且可以同时并发访问其他 </a:t>
                </a:r>
                <a:r>
                  <a:rPr lang="en-US" altLang="zh-CN" dirty="0"/>
                  <a:t> NPU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固定并行算法（如</a:t>
                </a:r>
                <a:r>
                  <a:rPr lang="en-US" altLang="zh-CN" dirty="0"/>
                  <a:t> TP=8</a:t>
                </a:r>
                <a:r>
                  <a:rPr lang="zh-CN" altLang="en-US" dirty="0"/>
                  <a:t> 否则性能劣化严重），每一个步骤相互通信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均不相同，链接来回切换会带来额外开销。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05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6146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39260333-2B82-8086-5A98-440686A9C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8"/>
          <a:stretch/>
        </p:blipFill>
        <p:spPr bwMode="auto">
          <a:xfrm>
            <a:off x="5591587" y="2480708"/>
            <a:ext cx="6323409" cy="28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6E0E6A-2FFC-0FF2-25B2-696BAC40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9" y="2480708"/>
            <a:ext cx="4182872" cy="2831031"/>
          </a:xfrm>
          <a:prstGeom prst="rect">
            <a:avLst/>
          </a:prstGeom>
        </p:spPr>
      </p:pic>
      <p:pic>
        <p:nvPicPr>
          <p:cNvPr id="3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63AE5F8C-00F4-8E8A-D4A6-71433F3D2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6" t="87233" r="2618" b="-1096"/>
          <a:stretch/>
        </p:blipFill>
        <p:spPr bwMode="auto">
          <a:xfrm>
            <a:off x="7753074" y="5291191"/>
            <a:ext cx="2000434" cy="4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F9AF00-CA7D-EDDC-97A5-0CAE67D094CA}"/>
              </a:ext>
            </a:extLst>
          </p:cNvPr>
          <p:cNvSpPr txBox="1"/>
          <p:nvPr/>
        </p:nvSpPr>
        <p:spPr>
          <a:xfrm>
            <a:off x="701819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Communication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with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doubling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E44428-4391-1B62-A643-789A2023C0AB}"/>
              </a:ext>
            </a:extLst>
          </p:cNvPr>
          <p:cNvSpPr txBox="1"/>
          <p:nvPr/>
        </p:nvSpPr>
        <p:spPr>
          <a:xfrm>
            <a:off x="6643100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Fat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Tree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3D884-664C-A1B8-3909-F86EBF2E2EC5}"/>
              </a:ext>
            </a:extLst>
          </p:cNvPr>
          <p:cNvSpPr txBox="1"/>
          <p:nvPr/>
        </p:nvSpPr>
        <p:spPr>
          <a:xfrm>
            <a:off x="5404206" y="3008158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Leaf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0A0870-B289-1160-86D9-7A6759BBBDEB}"/>
              </a:ext>
            </a:extLst>
          </p:cNvPr>
          <p:cNvSpPr txBox="1"/>
          <p:nvPr/>
        </p:nvSpPr>
        <p:spPr>
          <a:xfrm>
            <a:off x="9834750" y="2497459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Spine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32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50BCF-237B-114C-2D34-80B33F45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8" y="1984552"/>
            <a:ext cx="5400000" cy="11329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C82FCC-70BF-58BA-2343-34AABD591DF1}"/>
              </a:ext>
            </a:extLst>
          </p:cNvPr>
          <p:cNvSpPr txBox="1"/>
          <p:nvPr/>
        </p:nvSpPr>
        <p:spPr>
          <a:xfrm>
            <a:off x="1108965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5AE5C-D454-94E8-F43E-776C907E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24" y="1984552"/>
            <a:ext cx="5400000" cy="11360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ED8129-A998-ED50-CA23-DE6A7A73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4569823"/>
            <a:ext cx="5400000" cy="11329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298614-410D-F77E-373A-ECD41D3E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24" y="4569823"/>
            <a:ext cx="5400000" cy="11360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34AC50-551D-2EFC-A9B1-83AE45A52D73}"/>
              </a:ext>
            </a:extLst>
          </p:cNvPr>
          <p:cNvSpPr txBox="1"/>
          <p:nvPr/>
        </p:nvSpPr>
        <p:spPr>
          <a:xfrm>
            <a:off x="6773182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455960-CAB7-004B-3D91-5D5D2D30F853}"/>
              </a:ext>
            </a:extLst>
          </p:cNvPr>
          <p:cNvSpPr txBox="1"/>
          <p:nvPr/>
        </p:nvSpPr>
        <p:spPr>
          <a:xfrm>
            <a:off x="1108965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7D354A-D5BF-2705-4FF7-E1F348E0E586}"/>
              </a:ext>
            </a:extLst>
          </p:cNvPr>
          <p:cNvSpPr txBox="1"/>
          <p:nvPr/>
        </p:nvSpPr>
        <p:spPr>
          <a:xfrm>
            <a:off x="6773182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DF74704-8F69-C57B-8F7C-EAE437ADD6B3}"/>
              </a:ext>
            </a:extLst>
          </p:cNvPr>
          <p:cNvCxnSpPr/>
          <p:nvPr/>
        </p:nvCxnSpPr>
        <p:spPr>
          <a:xfrm>
            <a:off x="6035319" y="1524000"/>
            <a:ext cx="0" cy="463506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7E1F01-7D30-BC1B-B902-EC401A6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Halving-Doubling</a:t>
                </a:r>
                <a:r>
                  <a:rPr lang="zh-CN" altLang="en-US" dirty="0"/>
                  <a:t> 算法执行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 步，第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两个进程交换 </a:t>
                </a:r>
                <a:r>
                  <a:rPr lang="en-US" altLang="zh-CN" dirty="0"/>
                  <a:t>P/2</a:t>
                </a:r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的两个进程交换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 步距离为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的两个进程交换 </a:t>
                </a:r>
                <a:r>
                  <a:rPr lang="en-US" altLang="zh-CN" dirty="0"/>
                  <a:t>P/8</a:t>
                </a:r>
                <a:r>
                  <a:rPr lang="zh-CN" altLang="en-US" dirty="0"/>
                  <a:t> 的数据，以此类推，最后一步交换的数据量为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。因此，每个进程发送数据总量为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/2+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8+…+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43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2000" dirty="0">
                <a:solidFill>
                  <a:srgbClr val="1D1D1A"/>
                </a:solidFill>
              </a:rPr>
              <a:t>Ring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Tree 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Torus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All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Reduce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etc.</a:t>
            </a:r>
            <a:r>
              <a:rPr lang="zh-CN" altLang="en-US" sz="2000" dirty="0">
                <a:solidFill>
                  <a:srgbClr val="1D1D1A"/>
                </a:solidFill>
              </a:rPr>
              <a:t>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F625E7-A6CE-20EA-BAAE-618B2415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×(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oMath>
                          </a14:m>
                          <a:r>
                            <a:rPr lang="zh-CN" altLang="en-US" sz="1400" dirty="0"/>
                            <a:t> 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74453" r="-369799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74453" r="-272297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74453" r="-369799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174453" r="-272297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285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101CA7-84C3-DC02-05D6-247FC2CA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0D11EB-84D8-17C3-7880-737F7BF03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effectLst/>
                <a:hlinkClick r:id="rId2"/>
              </a:rPr>
              <a:t>Swing: Short-cutting Rings for Higher Bandwidth Allreduce</a:t>
            </a:r>
          </a:p>
          <a:p>
            <a:r>
              <a:rPr lang="en" altLang="zh-CN" b="0" i="0" u="none" strike="noStrike" dirty="0">
                <a:effectLst/>
                <a:hlinkClick r:id="rId3"/>
              </a:rPr>
              <a:t>A schematic illustration of Butterfly All-Reduce</a:t>
            </a:r>
          </a:p>
        </p:txBody>
      </p:sp>
      <p:pic>
        <p:nvPicPr>
          <p:cNvPr id="9218" name="Picture 2" descr="A schematic illustration of Butterfly All-Reduce. | Download Scientific  Diagram">
            <a:extLst>
              <a:ext uri="{FF2B5EF4-FFF2-40B4-BE49-F238E27FC236}">
                <a16:creationId xmlns:a16="http://schemas.microsoft.com/office/drawing/2014/main" id="{6AEDDF77-4DED-FA4A-DCFF-805797E4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24" y="2964165"/>
            <a:ext cx="89154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2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C5A75-57DF-2CF8-F235-2D6CAEDA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3F4140-C649-C77F-1F0C-116A339BEF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由于</a:t>
            </a:r>
            <a:r>
              <a:rPr lang="en" altLang="zh-CN" dirty="0"/>
              <a:t>All reduce</a:t>
            </a:r>
            <a:r>
              <a:rPr lang="zh-CN" altLang="en-US" dirty="0"/>
              <a:t>算法的优化空间越来越少，研究者兴趣逐渐转移到了拓扑感知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算法（特定拓扑优化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算法，或者自动感知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算法） ：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" altLang="zh-CN" dirty="0"/>
              <a:t>Torus</a:t>
            </a:r>
            <a:r>
              <a:rPr lang="zh-CN" altLang="en-US" dirty="0"/>
              <a:t> 拓扑（用于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架构），</a:t>
            </a:r>
            <a:r>
              <a:rPr lang="en" altLang="zh-CN" dirty="0"/>
              <a:t>Dragonfly</a:t>
            </a:r>
            <a:r>
              <a:rPr lang="zh-CN" altLang="en-US" dirty="0"/>
              <a:t> 拓扑（用于超算 </a:t>
            </a:r>
            <a:r>
              <a:rPr lang="en-US" altLang="zh-CN" dirty="0"/>
              <a:t>HPC</a:t>
            </a:r>
            <a:r>
              <a:rPr lang="zh-CN" altLang="en-US" dirty="0"/>
              <a:t>）。</a:t>
            </a:r>
          </a:p>
        </p:txBody>
      </p:sp>
      <p:pic>
        <p:nvPicPr>
          <p:cNvPr id="1028" name="Picture 4" descr="directly connected topology">
            <a:extLst>
              <a:ext uri="{FF2B5EF4-FFF2-40B4-BE49-F238E27FC236}">
                <a16:creationId xmlns:a16="http://schemas.microsoft.com/office/drawing/2014/main" id="{3DC7F2A1-EF78-27B6-C17F-40FB7A7D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72" y="2670451"/>
            <a:ext cx="3540553" cy="33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 from CamCubeOS: a key-based network stack for 3D torus cluster  topologies | Semantic Scholar">
            <a:extLst>
              <a:ext uri="{FF2B5EF4-FFF2-40B4-BE49-F238E27FC236}">
                <a16:creationId xmlns:a16="http://schemas.microsoft.com/office/drawing/2014/main" id="{DBDD193F-0C7A-2447-6667-9BAEDCC1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85" b="12478"/>
          <a:stretch/>
        </p:blipFill>
        <p:spPr bwMode="auto">
          <a:xfrm>
            <a:off x="1695944" y="2976601"/>
            <a:ext cx="3109877" cy="299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4E1643-5452-98CF-50AF-C93138B43429}"/>
              </a:ext>
            </a:extLst>
          </p:cNvPr>
          <p:cNvSpPr txBox="1"/>
          <p:nvPr/>
        </p:nvSpPr>
        <p:spPr>
          <a:xfrm>
            <a:off x="169594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Torus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E50E9D-3A50-0534-C635-89D0F4F62A79}"/>
              </a:ext>
            </a:extLst>
          </p:cNvPr>
          <p:cNvSpPr txBox="1"/>
          <p:nvPr/>
        </p:nvSpPr>
        <p:spPr>
          <a:xfrm>
            <a:off x="707795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Dragonfly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397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FF5495-F06A-EC02-92C9-AD111366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78FF8D-CFD8-5664-B5EF-79A3CC28E4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经典集合通信算法有 </a:t>
            </a:r>
            <a:r>
              <a:rPr lang="en" altLang="zh-CN" dirty="0"/>
              <a:t>2D-Ring</a:t>
            </a:r>
            <a:r>
              <a:rPr lang="zh-CN" altLang="en-US" dirty="0"/>
              <a:t>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、</a:t>
            </a:r>
            <a:r>
              <a:rPr lang="en" altLang="zh-CN" dirty="0"/>
              <a:t>Hierarchical Ring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Halving and Doubling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Butterfly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2D-Torus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2D-Mesh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Double Binary Tree</a:t>
            </a:r>
            <a:r>
              <a:rPr lang="zh-CN" altLang="en-US" dirty="0"/>
              <a:t>等。</a:t>
            </a:r>
            <a:endParaRPr lang="en-US" altLang="zh-CN" dirty="0"/>
          </a:p>
          <a:p>
            <a:pPr algn="l"/>
            <a:r>
              <a:rPr lang="zh-CN" altLang="en-US" dirty="0"/>
              <a:t>拓扑算法很多，但不是所有拓扑算法都能满足实际生产需求，需要具体问题具体分析、具体场景具体设计，因此出现了</a:t>
            </a:r>
            <a:r>
              <a:rPr lang="en-US" altLang="zh-CN" dirty="0"/>
              <a:t>XCCL</a:t>
            </a:r>
            <a:r>
              <a:rPr lang="zh-CN" altLang="en-US" dirty="0"/>
              <a:t>。</a:t>
            </a:r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2DFE7F7B-2C9D-00C6-F19A-E7CE822BA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14" y="3235593"/>
            <a:ext cx="6328514" cy="311594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2A062F-0DA7-1441-C767-D654055B20DD}"/>
              </a:ext>
            </a:extLst>
          </p:cNvPr>
          <p:cNvSpPr/>
          <p:nvPr/>
        </p:nvSpPr>
        <p:spPr>
          <a:xfrm>
            <a:off x="5349766" y="4740166"/>
            <a:ext cx="4109544" cy="862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97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Ascend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35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组网拓扑不同，并行配置不同，需要理解组网方式才能设置更好的并行策略；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0F33B-F12F-DDCD-D87B-23C28FEE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35" y="2335768"/>
            <a:ext cx="7188828" cy="33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E29FFA-1888-0EF6-ACAD-92F9D11A7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r="6298"/>
          <a:stretch/>
        </p:blipFill>
        <p:spPr bwMode="auto">
          <a:xfrm>
            <a:off x="297713" y="2562047"/>
            <a:ext cx="4008474" cy="31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组网拓扑不同，并行配置不同，需要理解组网方式才能设置更好的并行策略；</a:t>
            </a:r>
          </a:p>
          <a:p>
            <a:endParaRPr kumimoji="1"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F45576-C48D-E119-7952-601D97D2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2335769"/>
            <a:ext cx="6807173" cy="31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F2403B-CD48-86B4-4490-AE5A4E15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44" y="2390604"/>
            <a:ext cx="3694064" cy="30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750265"/>
          </a:xfrm>
        </p:spPr>
        <p:txBody>
          <a:bodyPr/>
          <a:lstStyle/>
          <a:p>
            <a:r>
              <a:rPr lang="en-US" altLang="zh-CN" dirty="0"/>
              <a:t>Full-Mesh</a:t>
            </a:r>
            <a:r>
              <a:rPr lang="zh-CN" altLang="en-US" dirty="0"/>
              <a:t> 拓扑：</a:t>
            </a:r>
            <a:endParaRPr lang="en-US" altLang="zh-CN" dirty="0"/>
          </a:p>
          <a:p>
            <a:pPr lvl="1"/>
            <a:r>
              <a:rPr lang="en-US" altLang="zh-CN" dirty="0"/>
              <a:t>TP=4</a:t>
            </a:r>
            <a:r>
              <a:rPr lang="zh-CN" altLang="en-US" dirty="0"/>
              <a:t>，仅仅能利用 </a:t>
            </a:r>
            <a:r>
              <a:rPr lang="en-US" altLang="zh-CN" dirty="0"/>
              <a:t>3/7</a:t>
            </a:r>
            <a:r>
              <a:rPr lang="zh-CN" altLang="en-US" dirty="0"/>
              <a:t> 的 </a:t>
            </a:r>
            <a:r>
              <a:rPr lang="en-US" altLang="zh-CN" dirty="0"/>
              <a:t>AI</a:t>
            </a:r>
            <a:r>
              <a:rPr lang="zh-CN" altLang="en-US" dirty="0"/>
              <a:t> 节点内通信链路；存在仅能利用一条</a:t>
            </a:r>
            <a:r>
              <a:rPr lang="en-US" altLang="zh-CN" dirty="0"/>
              <a:t> AI </a:t>
            </a:r>
            <a:r>
              <a:rPr lang="zh-CN" altLang="en-US" dirty="0"/>
              <a:t>节点内通信链路的</a:t>
            </a:r>
            <a:r>
              <a:rPr lang="en-US" altLang="zh-CN" dirty="0"/>
              <a:t> PP </a:t>
            </a:r>
            <a:r>
              <a:rPr lang="zh-CN" altLang="en-US" dirty="0"/>
              <a:t>流量。</a:t>
            </a:r>
            <a:endParaRPr lang="en-US" altLang="zh-CN" dirty="0"/>
          </a:p>
          <a:p>
            <a:pPr lvl="1"/>
            <a:r>
              <a:rPr lang="en-US" altLang="zh-CN" dirty="0"/>
              <a:t> TP=8</a:t>
            </a:r>
            <a:r>
              <a:rPr lang="zh-CN" altLang="en-US" dirty="0"/>
              <a:t>，可以将 </a:t>
            </a:r>
            <a:r>
              <a:rPr lang="en-US" altLang="zh-CN" dirty="0"/>
              <a:t>AI</a:t>
            </a:r>
            <a:r>
              <a:rPr lang="zh-CN" altLang="en-US" dirty="0"/>
              <a:t> 节点内通信链路用满；</a:t>
            </a:r>
            <a:r>
              <a:rPr lang="en-US" altLang="zh-CN" dirty="0"/>
              <a:t>PP </a:t>
            </a:r>
            <a:r>
              <a:rPr lang="zh-CN" altLang="en-US" dirty="0"/>
              <a:t>通过</a:t>
            </a:r>
            <a:r>
              <a:rPr lang="en-US" altLang="zh-CN" dirty="0"/>
              <a:t> AI </a:t>
            </a:r>
            <a:r>
              <a:rPr lang="zh-CN" altLang="en-US" dirty="0"/>
              <a:t>节点</a:t>
            </a:r>
            <a:r>
              <a:rPr lang="en-US" altLang="zh-CN" dirty="0"/>
              <a:t> RDMA </a:t>
            </a:r>
            <a:r>
              <a:rPr lang="zh-CN" altLang="en-US" dirty="0"/>
              <a:t>链路通信。</a:t>
            </a: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B9C8EF-A277-A8BD-F9F4-EDC54681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6" y="3162261"/>
            <a:ext cx="3491894" cy="30251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E7E6E7-6958-2296-8A10-567FDB4D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45" y="3162261"/>
            <a:ext cx="3491894" cy="3025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440530-09EA-FCBD-8C50-5BD96A6305F8}"/>
              </a:ext>
            </a:extLst>
          </p:cNvPr>
          <p:cNvSpPr txBox="1"/>
          <p:nvPr/>
        </p:nvSpPr>
        <p:spPr>
          <a:xfrm>
            <a:off x="2225703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4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43F19F-E705-51B8-7244-4C2CD12BB437}"/>
              </a:ext>
            </a:extLst>
          </p:cNvPr>
          <p:cNvSpPr txBox="1"/>
          <p:nvPr/>
        </p:nvSpPr>
        <p:spPr>
          <a:xfrm>
            <a:off x="7370212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8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2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DAC426-0741-D04E-E97C-B94E52303A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05.</a:t>
            </a:r>
            <a:r>
              <a:rPr kumimoji="1" lang="zh-CN" altLang="en-US" dirty="0"/>
              <a:t> 在网计算</a:t>
            </a:r>
          </a:p>
        </p:txBody>
      </p:sp>
    </p:spTree>
    <p:extLst>
      <p:ext uri="{BB962C8B-B14F-4D97-AF65-F5344CB8AC3E}">
        <p14:creationId xmlns:p14="http://schemas.microsoft.com/office/powerpoint/2010/main" val="2217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36C145-145A-7EB0-E0A3-7143E11F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在网计算</a:t>
            </a:r>
            <a:r>
              <a:rPr lang="en-US" altLang="zh-CN" dirty="0"/>
              <a:t>(</a:t>
            </a:r>
            <a:r>
              <a:rPr lang="en" altLang="zh-CN" dirty="0"/>
              <a:t>In-network Computing)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0B81C-75BD-1E4F-511B-34049EB8E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把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 操作放到交换机或者路由器中去执行。路由器收集并聚合孩子节点的数据，逐层向上进行，聚合的结果从根节点逐层向下广播。</a:t>
            </a:r>
          </a:p>
        </p:txBody>
      </p:sp>
      <p:pic>
        <p:nvPicPr>
          <p:cNvPr id="1026" name="Picture 2" descr="In-network allreduce and host-based allreduce algorithms | Download  Scientific Diagram">
            <a:extLst>
              <a:ext uri="{FF2B5EF4-FFF2-40B4-BE49-F238E27FC236}">
                <a16:creationId xmlns:a16="http://schemas.microsoft.com/office/drawing/2014/main" id="{5BF9F602-D7A8-0272-6792-F0E36BE1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85" y="2136453"/>
            <a:ext cx="6382192" cy="43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3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289E3E-BF31-5718-57B9-F2B3B09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为什么需要集合通信算法？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441EE-CF06-8B46-DF06-1AAB50788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194955"/>
            <a:ext cx="11100091" cy="5160125"/>
          </a:xfrm>
        </p:spPr>
        <p:txBody>
          <a:bodyPr/>
          <a:lstStyle/>
          <a:p>
            <a:r>
              <a:rPr lang="zh-CN" altLang="en-US" b="1" dirty="0">
                <a:solidFill>
                  <a:srgbClr val="595757"/>
                </a:solidFill>
              </a:rPr>
              <a:t>通信算法：</a:t>
            </a:r>
            <a:r>
              <a:rPr lang="en-US" altLang="zh-CN" dirty="0">
                <a:solidFill>
                  <a:srgbClr val="595757"/>
                </a:solidFill>
              </a:rPr>
              <a:t>XCCL</a:t>
            </a:r>
            <a:r>
              <a:rPr lang="zh-CN" altLang="en-US" dirty="0">
                <a:solidFill>
                  <a:srgbClr val="595757"/>
                </a:solidFill>
              </a:rPr>
              <a:t> 集合通信库实现流量统一规划，满足复杂物理拓扑中流量有序交换，最大化集群通信性能；</a:t>
            </a:r>
            <a:endParaRPr lang="en-US" altLang="zh-CN" dirty="0">
              <a:solidFill>
                <a:srgbClr val="595757"/>
              </a:solidFill>
            </a:endParaRPr>
          </a:p>
          <a:p>
            <a:r>
              <a:rPr lang="zh-CN" altLang="en-US" b="1" dirty="0">
                <a:solidFill>
                  <a:srgbClr val="595757"/>
                </a:solidFill>
              </a:rPr>
              <a:t>通信原语</a:t>
            </a:r>
            <a:r>
              <a:rPr lang="en-US" altLang="zh-CN" b="1" dirty="0">
                <a:solidFill>
                  <a:srgbClr val="595757"/>
                </a:solidFill>
              </a:rPr>
              <a:t>/</a:t>
            </a:r>
            <a:r>
              <a:rPr lang="zh-CN" altLang="en-US" b="1" dirty="0">
                <a:solidFill>
                  <a:srgbClr val="595757"/>
                </a:solidFill>
              </a:rPr>
              <a:t>操作：</a:t>
            </a:r>
            <a:r>
              <a:rPr lang="zh-CN" altLang="en-US" dirty="0">
                <a:solidFill>
                  <a:srgbClr val="595757"/>
                </a:solidFill>
              </a:rPr>
              <a:t>提供不同 </a:t>
            </a:r>
            <a:r>
              <a:rPr lang="en-US" altLang="zh-CN" dirty="0">
                <a:solidFill>
                  <a:srgbClr val="595757"/>
                </a:solidFill>
              </a:rPr>
              <a:t>NPU</a:t>
            </a:r>
            <a:r>
              <a:rPr lang="zh-CN" altLang="en-US" dirty="0">
                <a:solidFill>
                  <a:srgbClr val="595757"/>
                </a:solidFill>
              </a:rPr>
              <a:t> 硬件上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进程间的通信方式或者通信</a:t>
            </a:r>
            <a:r>
              <a:rPr lang="en-US" altLang="zh-CN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，即建立在通信算法</a:t>
            </a:r>
            <a:r>
              <a:rPr lang="zh-CN" altLang="en-US" dirty="0">
                <a:solidFill>
                  <a:srgbClr val="595757"/>
                </a:solidFill>
              </a:rPr>
              <a:t>上层概念，通过不同的通信算法来实现；</a:t>
            </a:r>
            <a:endParaRPr lang="en-US" altLang="zh-CN" dirty="0">
              <a:solidFill>
                <a:srgbClr val="595757"/>
              </a:solidFill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E72E5E-52F4-46E5-52D0-0EBD16FAF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8380"/>
              </p:ext>
            </p:extLst>
          </p:nvPr>
        </p:nvGraphicFramePr>
        <p:xfrm>
          <a:off x="623832" y="3586624"/>
          <a:ext cx="10963276" cy="25534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FD507B9-1F84-6000-7022-46DC24DC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在网计算</a:t>
            </a:r>
            <a:r>
              <a:rPr lang="en-US" altLang="zh-CN" dirty="0"/>
              <a:t>(</a:t>
            </a:r>
            <a:r>
              <a:rPr lang="en" altLang="zh-CN" dirty="0"/>
              <a:t>In-network Computing)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A6E52-6B61-3899-6343-002BCDE08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相比传统的</a:t>
            </a:r>
            <a:r>
              <a:rPr lang="en" altLang="zh-CN" dirty="0" err="1"/>
              <a:t>Allreduce</a:t>
            </a:r>
            <a:r>
              <a:rPr lang="zh-CN" altLang="en-US" dirty="0"/>
              <a:t>算法，在网计算有以下几个优势：（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2</a:t>
            </a:r>
            <a:r>
              <a:rPr lang="zh-CN" altLang="en-US" dirty="0"/>
              <a:t>倍带宽提升：带宽最优的</a:t>
            </a:r>
            <a:r>
              <a:rPr lang="en" altLang="zh-CN" dirty="0" err="1"/>
              <a:t>Allreduce</a:t>
            </a:r>
            <a:r>
              <a:rPr lang="zh-CN" altLang="en-US" dirty="0"/>
              <a:t>算法要求每个进程发送总量为 </a:t>
            </a:r>
            <a:r>
              <a:rPr lang="en-US" altLang="zh-CN" dirty="0"/>
              <a:t>2𝑃−1𝑃𝑁≈2𝑁 </a:t>
            </a:r>
            <a:r>
              <a:rPr lang="zh-CN" altLang="en-US" dirty="0"/>
              <a:t>的数据，在网计算只要求每个进程发送总量为𝑁的数据；（</a:t>
            </a:r>
            <a:r>
              <a:rPr lang="en-US" altLang="zh-CN" dirty="0"/>
              <a:t>2</a:t>
            </a:r>
            <a:r>
              <a:rPr lang="zh-CN" altLang="en-US" dirty="0"/>
              <a:t>）网络中传输的报文大大减少，网络负载减轻，系统性能提升；（</a:t>
            </a:r>
            <a:r>
              <a:rPr lang="en-US" altLang="zh-CN" dirty="0"/>
              <a:t>3</a:t>
            </a:r>
            <a:r>
              <a:rPr lang="zh-CN" altLang="en-US" dirty="0"/>
              <a:t>）计算</a:t>
            </a:r>
            <a:r>
              <a:rPr lang="en-US" altLang="zh-CN" dirty="0"/>
              <a:t>/</a:t>
            </a:r>
            <a:r>
              <a:rPr lang="zh-CN" altLang="en-US" dirty="0"/>
              <a:t>通信重叠，主机不需要再去执行</a:t>
            </a:r>
            <a:r>
              <a:rPr lang="en" altLang="zh-CN" dirty="0" err="1"/>
              <a:t>Allreduce</a:t>
            </a:r>
            <a:r>
              <a:rPr lang="zh-CN" altLang="en" dirty="0"/>
              <a:t>，</a:t>
            </a:r>
            <a:r>
              <a:rPr lang="zh-CN" altLang="en-US" dirty="0"/>
              <a:t>从而可以去做其他有用的任务。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D04AF-C394-EF3E-57EA-091326C46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9" y="3857449"/>
            <a:ext cx="8996363" cy="18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3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4EE79D-EBC7-D8EE-B177-6ABBFCC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Spectrum-X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74CC26-70C1-4B13-F32C-C68A496D9F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Spectrum-X</a:t>
            </a:r>
            <a:r>
              <a:rPr lang="zh-CN" altLang="en-US" dirty="0"/>
              <a:t> 包括 </a:t>
            </a:r>
            <a:r>
              <a:rPr lang="en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DPU</a:t>
            </a:r>
            <a:r>
              <a:rPr lang="zh-CN" altLang="en" dirty="0"/>
              <a:t>、</a:t>
            </a:r>
            <a:r>
              <a:rPr lang="en" altLang="zh-CN" dirty="0"/>
              <a:t>NVIDIA Spectrum-4</a:t>
            </a:r>
            <a:r>
              <a:rPr lang="zh-CN" altLang="en-US" dirty="0"/>
              <a:t> 以太网交换机，</a:t>
            </a:r>
            <a:r>
              <a:rPr lang="en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LINK-X</a:t>
            </a:r>
            <a:r>
              <a:rPr lang="zh-CN" altLang="en-US" dirty="0"/>
              <a:t> 网线，以及上面运行的软件，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ource Han Sans CN"/>
              </a:rPr>
              <a:t>是一套以太网端到端的解决方案。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3076" name="Picture 4" descr="Spectrum-X | Ethernet Networking Platform for AI | NVIDIA">
            <a:extLst>
              <a:ext uri="{FF2B5EF4-FFF2-40B4-BE49-F238E27FC236}">
                <a16:creationId xmlns:a16="http://schemas.microsoft.com/office/drawing/2014/main" id="{E750CEED-ABA9-4F7C-7E36-9CB6F6675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1" b="12228"/>
          <a:stretch/>
        </p:blipFill>
        <p:spPr bwMode="auto">
          <a:xfrm>
            <a:off x="932022" y="2238530"/>
            <a:ext cx="10346698" cy="41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2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03DEFC3-DCC0-8406-0DC4-2DEB972DE7B0}"/>
              </a:ext>
            </a:extLst>
          </p:cNvPr>
          <p:cNvGrpSpPr/>
          <p:nvPr/>
        </p:nvGrpSpPr>
        <p:grpSpPr>
          <a:xfrm>
            <a:off x="1467292" y="2080384"/>
            <a:ext cx="9262177" cy="4459062"/>
            <a:chOff x="1431287" y="1690577"/>
            <a:chExt cx="9262177" cy="4459062"/>
          </a:xfrm>
        </p:grpSpPr>
        <p:pic>
          <p:nvPicPr>
            <p:cNvPr id="4098" name="Picture 2" descr="NVIDIA Spectrum-X Ethernet: Accelerated Networking for AI Workloads -  NADDOD Blog">
              <a:extLst>
                <a:ext uri="{FF2B5EF4-FFF2-40B4-BE49-F238E27FC236}">
                  <a16:creationId xmlns:a16="http://schemas.microsoft.com/office/drawing/2014/main" id="{C7B6B241-E9B4-7B1D-76F2-4B5A56B9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287" y="1690577"/>
              <a:ext cx="9262177" cy="4459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NVIDIA BlueField-3">
              <a:extLst>
                <a:ext uri="{FF2B5EF4-FFF2-40B4-BE49-F238E27FC236}">
                  <a16:creationId xmlns:a16="http://schemas.microsoft.com/office/drawing/2014/main" id="{6514D11C-1B14-E908-C5B6-1F40A11AB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4" t="13304" r="17494" b="11990"/>
            <a:stretch/>
          </p:blipFill>
          <p:spPr bwMode="auto">
            <a:xfrm>
              <a:off x="8325816" y="3912782"/>
              <a:ext cx="988435" cy="63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NVIDIA BlueField-3">
              <a:extLst>
                <a:ext uri="{FF2B5EF4-FFF2-40B4-BE49-F238E27FC236}">
                  <a16:creationId xmlns:a16="http://schemas.microsoft.com/office/drawing/2014/main" id="{374BA963-3DFD-747F-23AE-FA43D9A0A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4" t="13304" r="17494" b="11990"/>
            <a:stretch/>
          </p:blipFill>
          <p:spPr bwMode="auto">
            <a:xfrm>
              <a:off x="2882512" y="3912782"/>
              <a:ext cx="988435" cy="63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E41A5B2E-A99F-CB92-160C-4A4F5AFB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/>
              <a:t>Spectrum-X</a:t>
            </a:r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4D0E00E-8344-0C7A-B266-97D9359C5B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NVIDIA BlueField-3 DPU </a:t>
            </a:r>
            <a:r>
              <a:rPr lang="zh-CN" altLang="en-US" dirty="0"/>
              <a:t>是一个 </a:t>
            </a:r>
            <a:r>
              <a:rPr lang="en-US" altLang="zh-CN" dirty="0"/>
              <a:t>400</a:t>
            </a:r>
            <a:r>
              <a:rPr lang="en" altLang="zh-CN" dirty="0"/>
              <a:t>Gb/s </a:t>
            </a:r>
            <a:r>
              <a:rPr lang="zh-CN" altLang="en-US" dirty="0"/>
              <a:t>基础设施计算平台，可对软件定义的网络、存储和网络安全进行线速处理。</a:t>
            </a:r>
          </a:p>
        </p:txBody>
      </p:sp>
    </p:spTree>
    <p:extLst>
      <p:ext uri="{BB962C8B-B14F-4D97-AF65-F5344CB8AC3E}">
        <p14:creationId xmlns:p14="http://schemas.microsoft.com/office/powerpoint/2010/main" val="172602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06.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7232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1800" dirty="0">
                <a:solidFill>
                  <a:srgbClr val="1D1D1A"/>
                </a:solidFill>
              </a:rPr>
              <a:t>Ring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Tree 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Torus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1600" dirty="0"/>
              <a:t>通信算法在 </a:t>
            </a:r>
            <a:r>
              <a:rPr lang="en-US" altLang="zh-CN" sz="1600" dirty="0"/>
              <a:t>Fat-Tree</a:t>
            </a:r>
            <a:r>
              <a:rPr lang="zh-CN" altLang="en-US" sz="1600" dirty="0"/>
              <a:t> 网络拓扑架构下演进趋于稳定，</a:t>
            </a:r>
            <a:r>
              <a:rPr lang="en-US" altLang="zh-CN" sz="1600" dirty="0"/>
              <a:t>NV</a:t>
            </a:r>
            <a:r>
              <a:rPr lang="zh-CN" altLang="en-US" sz="1600" dirty="0"/>
              <a:t> 采用 </a:t>
            </a:r>
            <a:r>
              <a:rPr lang="en-US" altLang="zh-CN" sz="1600" dirty="0"/>
              <a:t>DBT</a:t>
            </a:r>
            <a:r>
              <a:rPr lang="zh-CN" altLang="en-US" sz="1600" dirty="0"/>
              <a:t>，</a:t>
            </a:r>
            <a:r>
              <a:rPr lang="en-US" altLang="zh-CN" sz="1600" dirty="0"/>
              <a:t>Ascend </a:t>
            </a:r>
            <a:r>
              <a:rPr lang="zh-CN" altLang="en-US" sz="1600" dirty="0"/>
              <a:t>采用 </a:t>
            </a:r>
            <a:r>
              <a:rPr lang="en-US" altLang="zh-CN" sz="1600" dirty="0"/>
              <a:t>HD/NHR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通信算法语内存语义结合，与计算融合是性能提升的方向（</a:t>
            </a:r>
            <a:r>
              <a:rPr lang="en-US" altLang="zh-CN" sz="1600" dirty="0"/>
              <a:t>Flash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）；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通信算法需要自适应，在不同规模（百卡</a:t>
            </a:r>
            <a:r>
              <a:rPr lang="en-US" altLang="zh-CN" sz="1600" dirty="0"/>
              <a:t>/</a:t>
            </a:r>
            <a:r>
              <a:rPr lang="zh-CN" altLang="en-US" sz="1600" dirty="0"/>
              <a:t>千卡</a:t>
            </a:r>
            <a:r>
              <a:rPr lang="en-US" altLang="zh-CN" sz="1600" dirty="0"/>
              <a:t>/</a:t>
            </a:r>
            <a:r>
              <a:rPr lang="zh-CN" altLang="en-US" sz="1600" dirty="0"/>
              <a:t>万卡规模）、不同拓扑（</a:t>
            </a:r>
            <a:r>
              <a:rPr lang="en-US" altLang="zh-CN" sz="1600" dirty="0"/>
              <a:t>Fat-Tree/Tours</a:t>
            </a:r>
            <a:r>
              <a:rPr lang="zh-CN" altLang="en-US" sz="1600" dirty="0"/>
              <a:t>）选择；</a:t>
            </a:r>
            <a:endParaRPr lang="en-US" altLang="zh-CN" sz="1600" dirty="0">
              <a:solidFill>
                <a:srgbClr val="595757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DE9891-E41E-7EC5-D3BC-C755E48A1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27889"/>
              </p:ext>
            </p:extLst>
          </p:nvPr>
        </p:nvGraphicFramePr>
        <p:xfrm>
          <a:off x="623635" y="1464042"/>
          <a:ext cx="10963472" cy="472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868">
                  <a:extLst>
                    <a:ext uri="{9D8B030D-6E8A-4147-A177-3AD203B41FA5}">
                      <a16:colId xmlns:a16="http://schemas.microsoft.com/office/drawing/2014/main" val="135026022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383421175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1919162347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2190817668"/>
                    </a:ext>
                  </a:extLst>
                </a:gridCol>
              </a:tblGrid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62648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vs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&amp;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以太兼容性好，生态较优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66443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执行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CUDA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不开源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Text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代码为开源）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有限开源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56009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节点内拓扑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NvSwitch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Full-Mesh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TP8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下通信性能接近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244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运算能力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通过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SHARP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解决规约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不占用计算核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DMA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引擎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随路规约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不占用计算核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通信与计算并行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overlap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28141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协议需要适用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NV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RoCE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协议支持三方交换机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推荐华为参数面网络方案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需要端网配合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减少流量冲突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957692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直出网口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独立网卡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集成设备内部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调度硬化、减少抖动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986"/>
                  </a:ext>
                </a:extLst>
              </a:tr>
            </a:tbl>
          </a:graphicData>
        </a:graphic>
      </p:graphicFrame>
      <p:sp>
        <p:nvSpPr>
          <p:cNvPr id="10" name="标题 9">
            <a:extLst>
              <a:ext uri="{FF2B5EF4-FFF2-40B4-BE49-F238E27FC236}">
                <a16:creationId xmlns:a16="http://schemas.microsoft.com/office/drawing/2014/main" id="{B0996D90-D94C-6630-E502-E77EBEC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与 </a:t>
            </a:r>
            <a:r>
              <a:rPr lang="en-US" altLang="zh-CN" dirty="0"/>
              <a:t>HCCL 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9034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对通信</a:t>
            </a:r>
            <a:endParaRPr lang="en-US" altLang="zh-CN" dirty="0"/>
          </a:p>
          <a:p>
            <a:r>
              <a:rPr lang="zh-CN" altLang="en-US" dirty="0"/>
              <a:t>算法的诉求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A0E000-AAA4-2632-CEAB-FB3D6D1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F7836-B3BB-C264-7358-A458E448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9629" y="1194955"/>
            <a:ext cx="3677479" cy="5160125"/>
          </a:xfrm>
        </p:spPr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传统服务器配备一张网卡用于节点间通信，为支持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配置多个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训练需要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间梯度同步，多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并发访问网络，网卡成为系统瓶颈。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PCIe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链路带宽分配与路径长度密切相关，长路径获得带宽分配较低，跨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Socket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通信问题就变得严重。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CC9D699-AA78-E51F-50BF-19155DA2B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DCFBD43-9F8A-7CEE-7EE5-54600F2E7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2B73CE-1B08-6C9B-2267-76FA520993D4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4E34CF4-4273-79FE-35E2-5D32D678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B5190687-D5F2-3DD4-E994-935A1F0D0ACF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66CB9C8-2D53-E60E-637C-160CBC629DBE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5" name="内容占位符 7">
              <a:extLst>
                <a:ext uri="{FF2B5EF4-FFF2-40B4-BE49-F238E27FC236}">
                  <a16:creationId xmlns:a16="http://schemas.microsoft.com/office/drawing/2014/main" id="{CDEB996C-2DD5-4F48-6BBA-12C8B40E3A6D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E71-55C2-8F9F-FD54-7D1323A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37E5B6-802A-A2C7-3885-53A1BA601B56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E66FF68-A357-F19B-A2B8-604461380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内容占位符 7">
              <a:extLst>
                <a:ext uri="{FF2B5EF4-FFF2-40B4-BE49-F238E27FC236}">
                  <a16:creationId xmlns:a16="http://schemas.microsoft.com/office/drawing/2014/main" id="{BFF1D2A0-35D8-0220-9CD4-F36492859A41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E1E31646-FB34-7E02-DBB9-9B006AE4EEAB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9CFC96D-314B-901B-2BB9-3E32CF91E98E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592D65-216D-B56A-811C-AA2A80FA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2412" y="1134667"/>
            <a:ext cx="4004159" cy="5160125"/>
          </a:xfrm>
        </p:spPr>
        <p:txBody>
          <a:bodyPr anchor="ctr"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网络架构主要解决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训练中同步通信导致短板效应。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拥塞控制算法：对两个碰撞流进行限速，使其尽快达到均分物理带宽的目的，不能解决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训练集群通信效率。</a:t>
            </a: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业务通信的同步性，每个通信最终性能决定于最慢的连接。均分带宽意味着事务完成时间的成倍提升，严重影响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1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8708-2C68-F694-CA16-52A916A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16050"/>
            <a:ext cx="10963473" cy="5160125"/>
          </a:xfrm>
        </p:spPr>
        <p:txBody>
          <a:bodyPr/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集群：</a:t>
            </a:r>
            <a:endParaRPr lang="en-US" altLang="zh-CN" b="1" dirty="0"/>
          </a:p>
          <a:p>
            <a:pPr lvl="1"/>
            <a:r>
              <a:rPr lang="zh-CN" altLang="en-US" dirty="0"/>
              <a:t>单一化业务，整个</a:t>
            </a:r>
            <a:r>
              <a:rPr lang="en-US" altLang="zh-CN" dirty="0"/>
              <a:t> AI </a:t>
            </a:r>
            <a:r>
              <a:rPr lang="zh-CN" altLang="en-US" dirty="0"/>
              <a:t>系统只为大模型（</a:t>
            </a:r>
            <a:r>
              <a:rPr lang="en-US" altLang="zh-CN" dirty="0"/>
              <a:t>LLM</a:t>
            </a:r>
            <a:r>
              <a:rPr lang="zh-CN" altLang="en-US" dirty="0"/>
              <a:t>、</a:t>
            </a:r>
            <a:r>
              <a:rPr lang="en-US" altLang="zh-CN" dirty="0"/>
              <a:t>LMM</a:t>
            </a:r>
            <a:r>
              <a:rPr lang="zh-CN" altLang="en-US" dirty="0"/>
              <a:t>等）或者搜广推服务，几乎没有其他业务的复用性；</a:t>
            </a:r>
            <a:endParaRPr lang="en-US" altLang="zh-CN" dirty="0"/>
          </a:p>
          <a:p>
            <a:pPr lvl="1"/>
            <a:r>
              <a:rPr lang="zh-CN" altLang="en-US" dirty="0"/>
              <a:t>用于超大规模的模型（百</a:t>
            </a:r>
            <a:r>
              <a:rPr lang="en-US" altLang="zh-CN" dirty="0"/>
              <a:t>/</a:t>
            </a:r>
            <a:r>
              <a:rPr lang="zh-CN" altLang="en-US" dirty="0"/>
              <a:t>千亿参数量）的训练、推理，</a:t>
            </a:r>
            <a:r>
              <a:rPr lang="en-US" altLang="zh-CN" dirty="0"/>
              <a:t>L0 </a:t>
            </a:r>
            <a:r>
              <a:rPr lang="zh-CN" altLang="en-US" dirty="0"/>
              <a:t>基础大模型算法研究的探索；</a:t>
            </a:r>
            <a:endParaRPr lang="en-US" altLang="zh-CN" dirty="0"/>
          </a:p>
          <a:p>
            <a:pPr lvl="1"/>
            <a:r>
              <a:rPr lang="zh-CN" altLang="en-US" dirty="0"/>
              <a:t>训练大模型走极致性能优化路线 </a:t>
            </a:r>
            <a:r>
              <a:rPr lang="en-US" altLang="zh-CN" dirty="0"/>
              <a:t>vs</a:t>
            </a:r>
            <a:r>
              <a:rPr lang="zh-CN" altLang="en-US" dirty="0"/>
              <a:t> 虚拟化云服务和</a:t>
            </a:r>
            <a:r>
              <a:rPr lang="en-US" altLang="zh-CN" dirty="0"/>
              <a:t> AI </a:t>
            </a:r>
            <a:r>
              <a:rPr lang="zh-CN" altLang="en-US" dirty="0"/>
              <a:t>通用算力服务化走性价比路线；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FDCF47-D828-4459-DD57-108E9A5B94C6}"/>
              </a:ext>
            </a:extLst>
          </p:cNvPr>
          <p:cNvSpPr/>
          <p:nvPr/>
        </p:nvSpPr>
        <p:spPr>
          <a:xfrm>
            <a:off x="4957684" y="5158974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Spectrum-X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以太网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A8AA8C-9463-86D2-C19A-92A68B2EACF0}"/>
              </a:ext>
            </a:extLst>
          </p:cNvPr>
          <p:cNvCxnSpPr>
            <a:cxnSpLocks/>
          </p:cNvCxnSpPr>
          <p:nvPr/>
        </p:nvCxnSpPr>
        <p:spPr bwMode="auto">
          <a:xfrm>
            <a:off x="2533308" y="6026988"/>
            <a:ext cx="6113735" cy="0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4A15DDB-4494-B695-1017-A6851D0FB6FE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4286" y="3558209"/>
            <a:ext cx="0" cy="2566365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CE4284E-0CF0-34AB-06DF-3231B8AA0F8C}"/>
              </a:ext>
            </a:extLst>
          </p:cNvPr>
          <p:cNvSpPr/>
          <p:nvPr/>
        </p:nvSpPr>
        <p:spPr>
          <a:xfrm>
            <a:off x="913182" y="3498312"/>
            <a:ext cx="1577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Peak</a:t>
            </a:r>
          </a:p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Performance</a:t>
            </a:r>
            <a:endParaRPr lang="zh-CN" altLang="en-US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65587E-DD9B-BB05-62EA-CA09DC4E4132}"/>
              </a:ext>
            </a:extLst>
          </p:cNvPr>
          <p:cNvSpPr/>
          <p:nvPr/>
        </p:nvSpPr>
        <p:spPr>
          <a:xfrm>
            <a:off x="8977015" y="5792609"/>
            <a:ext cx="780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  <a:endParaRPr lang="zh-CN" altLang="en-US" sz="20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F542A9-D875-EEF1-72F1-CB2B6C77FEC9}"/>
              </a:ext>
            </a:extLst>
          </p:cNvPr>
          <p:cNvSpPr/>
          <p:nvPr/>
        </p:nvSpPr>
        <p:spPr>
          <a:xfrm>
            <a:off x="6068432" y="4373316"/>
            <a:ext cx="2034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BE1B94-AFFC-212E-B393-58FB83C20D2B}"/>
              </a:ext>
            </a:extLst>
          </p:cNvPr>
          <p:cNvSpPr/>
          <p:nvPr/>
        </p:nvSpPr>
        <p:spPr>
          <a:xfrm>
            <a:off x="7204649" y="3540008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NVSwitch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5C8C99-2CCE-DCC1-7BC7-3CFEF8EE83A1}"/>
              </a:ext>
            </a:extLst>
          </p:cNvPr>
          <p:cNvGrpSpPr/>
          <p:nvPr/>
        </p:nvGrpSpPr>
        <p:grpSpPr>
          <a:xfrm>
            <a:off x="2735935" y="5004622"/>
            <a:ext cx="3180849" cy="1005822"/>
            <a:chOff x="3120560" y="4871980"/>
            <a:chExt cx="3180849" cy="1005822"/>
          </a:xfrm>
        </p:grpSpPr>
        <p:cxnSp>
          <p:nvCxnSpPr>
            <p:cNvPr id="48" name="曲线连接符 47">
              <a:extLst>
                <a:ext uri="{FF2B5EF4-FFF2-40B4-BE49-F238E27FC236}">
                  <a16:creationId xmlns:a16="http://schemas.microsoft.com/office/drawing/2014/main" id="{87FC88DC-BED9-4BC3-88EE-8F0DE1E29DB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4404510" y="3843329"/>
              <a:ext cx="608262" cy="2952558"/>
            </a:xfrm>
            <a:prstGeom prst="curvedConnector2">
              <a:avLst/>
            </a:prstGeom>
            <a:ln w="38100">
              <a:solidFill>
                <a:srgbClr val="59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7CF87E-F0E1-D00A-A484-6EBC465E53CA}"/>
                </a:ext>
              </a:extLst>
            </p:cNvPr>
            <p:cNvSpPr/>
            <p:nvPr/>
          </p:nvSpPr>
          <p:spPr>
            <a:xfrm>
              <a:off x="3120560" y="5623739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BEBB15-EE84-21D2-6E37-C1116E079D64}"/>
                </a:ext>
              </a:extLst>
            </p:cNvPr>
            <p:cNvSpPr/>
            <p:nvPr/>
          </p:nvSpPr>
          <p:spPr>
            <a:xfrm>
              <a:off x="6068432" y="4871980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775C35-5843-B955-F302-257A20133162}"/>
              </a:ext>
            </a:extLst>
          </p:cNvPr>
          <p:cNvGrpSpPr/>
          <p:nvPr/>
        </p:nvGrpSpPr>
        <p:grpSpPr>
          <a:xfrm>
            <a:off x="3859881" y="4106143"/>
            <a:ext cx="3337444" cy="1314680"/>
            <a:chOff x="3093172" y="4663261"/>
            <a:chExt cx="3337444" cy="1314680"/>
          </a:xfrm>
        </p:grpSpPr>
        <p:cxnSp>
          <p:nvCxnSpPr>
            <p:cNvPr id="58" name="曲线连接符 57">
              <a:extLst>
                <a:ext uri="{FF2B5EF4-FFF2-40B4-BE49-F238E27FC236}">
                  <a16:creationId xmlns:a16="http://schemas.microsoft.com/office/drawing/2014/main" id="{1022CE70-B1D2-09C0-CF5C-168D26DB8A1C}"/>
                </a:ext>
              </a:extLst>
            </p:cNvPr>
            <p:cNvCxnSpPr>
              <a:cxnSpLocks/>
              <a:stCxn id="59" idx="0"/>
              <a:endCxn id="60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DDF6B5D-F33F-6654-CDD6-E1BECE6B345B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F974B35-F670-2B8E-491A-D5624C3B0AAC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CAFCC9-9855-2710-3C7A-967B5A857BBA}"/>
              </a:ext>
            </a:extLst>
          </p:cNvPr>
          <p:cNvGrpSpPr/>
          <p:nvPr/>
        </p:nvGrpSpPr>
        <p:grpSpPr>
          <a:xfrm>
            <a:off x="4847168" y="3224291"/>
            <a:ext cx="3337444" cy="1314680"/>
            <a:chOff x="3093172" y="4663261"/>
            <a:chExt cx="3337444" cy="1314680"/>
          </a:xfrm>
        </p:grpSpPr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5CA5370E-B485-FB33-B709-C60A435114FE}"/>
                </a:ext>
              </a:extLst>
            </p:cNvPr>
            <p:cNvCxnSpPr>
              <a:cxnSpLocks/>
              <a:stCxn id="66" idx="0"/>
              <a:endCxn id="67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3C8A86C-8FD5-EC69-3AB1-2463C5021DF7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1CB03AF-9E9D-C10C-E9F9-07D63839F84A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30858</TotalTime>
  <Words>3342</Words>
  <Application>Microsoft Macintosh PowerPoint</Application>
  <PresentationFormat>自定义</PresentationFormat>
  <Paragraphs>379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75" baseType="lpstr">
      <vt:lpstr>微软雅黑</vt:lpstr>
      <vt:lpstr>微软雅黑</vt:lpstr>
      <vt:lpstr>ACGN-MiaoGB-Flash</vt:lpstr>
      <vt:lpstr>Source Han Sans CN</vt:lpstr>
      <vt:lpstr>Arial</vt:lpstr>
      <vt:lpstr>Arial</vt:lpstr>
      <vt:lpstr>Calibri</vt:lpstr>
      <vt:lpstr>Cambria Math</vt:lpstr>
      <vt:lpstr>Futura Medium</vt:lpstr>
      <vt:lpstr>Gill Sans MT</vt:lpstr>
      <vt:lpstr>Lato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为什么需要集合通信算法？</vt:lpstr>
      <vt:lpstr>PowerPoint 演示文稿</vt:lpstr>
      <vt:lpstr>传统 AI 服务器集群</vt:lpstr>
      <vt:lpstr>传统 AI 服务器集群</vt:lpstr>
      <vt:lpstr>不同 AI 时期对通信的诉求</vt:lpstr>
      <vt:lpstr>不同 AI 时期对通信的诉求</vt:lpstr>
      <vt:lpstr>组网形成不同的网络拓扑</vt:lpstr>
      <vt:lpstr>思考</vt:lpstr>
      <vt:lpstr>大模型流量相对明确</vt:lpstr>
      <vt:lpstr>大模型流量相对明确</vt:lpstr>
      <vt:lpstr>集合通信难点</vt:lpstr>
      <vt:lpstr>PowerPoint 演示文稿</vt:lpstr>
      <vt:lpstr>PowerPoint 演示文稿</vt:lpstr>
      <vt:lpstr>All Reduce</vt:lpstr>
      <vt:lpstr>All Reduce</vt:lpstr>
      <vt:lpstr>All Reduce = Reduce +broadcast</vt:lpstr>
      <vt:lpstr>All Reduce = Reduce +broadcast</vt:lpstr>
      <vt:lpstr>All Reduce = Reduce +broadcast</vt:lpstr>
      <vt:lpstr>Reduce Scatter + All Gather</vt:lpstr>
      <vt:lpstr>Reduce Scatter + All Gather</vt:lpstr>
      <vt:lpstr>Reduce Scatter + All Gather</vt:lpstr>
      <vt:lpstr>PowerPoint 演示文稿</vt:lpstr>
      <vt:lpstr>Ring 算法</vt:lpstr>
      <vt:lpstr>Baidu All-Reduce：节点间分布式训练场景</vt:lpstr>
      <vt:lpstr>Ring 算法</vt:lpstr>
      <vt:lpstr>Ring 算法：Scatter-Reduce + All Gather </vt:lpstr>
      <vt:lpstr>Baidu All-Reduce：节点间分布式训练场景</vt:lpstr>
      <vt:lpstr>Ring 算法：Scatter-Reduce + All Gather </vt:lpstr>
      <vt:lpstr>Baidu All-Reduce：节点间分布式训练场景</vt:lpstr>
      <vt:lpstr>Baidu All-Reduce：节点间分布式训练场景</vt:lpstr>
      <vt:lpstr>Ring 算法：数据量与通信步</vt:lpstr>
      <vt:lpstr>Halving-Doubling 算法</vt:lpstr>
      <vt:lpstr>Halving-Doubling 算法</vt:lpstr>
      <vt:lpstr>Halving-Doubling 算法</vt:lpstr>
      <vt:lpstr>Halving-Doubling 算法：数据量与通信步</vt:lpstr>
      <vt:lpstr>对比</vt:lpstr>
      <vt:lpstr>其他 All Reduce 算法</vt:lpstr>
      <vt:lpstr>拓扑感知 All Reduce 算法</vt:lpstr>
      <vt:lpstr>All Reduce 算法</vt:lpstr>
      <vt:lpstr>PowerPoint 演示文稿</vt:lpstr>
      <vt:lpstr>大模型集合通信性能分析</vt:lpstr>
      <vt:lpstr>大模型集合通信性能分析</vt:lpstr>
      <vt:lpstr>大模型集合通信性能分析</vt:lpstr>
      <vt:lpstr>PowerPoint 演示文稿</vt:lpstr>
      <vt:lpstr>在网计算(In-network Computing)</vt:lpstr>
      <vt:lpstr>在网计算(In-network Computing)</vt:lpstr>
      <vt:lpstr>NVIDIA Spectrum-X</vt:lpstr>
      <vt:lpstr>NVIDIA Spectrum-X</vt:lpstr>
      <vt:lpstr>PowerPoint 演示文稿</vt:lpstr>
      <vt:lpstr>小结与思考</vt:lpstr>
      <vt:lpstr>NCCL 与 HCCL 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10094</cp:revision>
  <cp:lastPrinted>2023-09-08T09:14:01Z</cp:lastPrinted>
  <dcterms:created xsi:type="dcterms:W3CDTF">2020-08-28T08:44:19Z</dcterms:created>
  <dcterms:modified xsi:type="dcterms:W3CDTF">2024-08-02T08:54:46Z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